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329" r:id="rId2"/>
    <p:sldId id="358" r:id="rId3"/>
    <p:sldId id="359" r:id="rId4"/>
    <p:sldId id="361" r:id="rId5"/>
    <p:sldId id="360" r:id="rId6"/>
    <p:sldId id="362" r:id="rId7"/>
    <p:sldId id="364" r:id="rId8"/>
    <p:sldId id="363" r:id="rId9"/>
    <p:sldId id="368" r:id="rId10"/>
    <p:sldId id="374" r:id="rId11"/>
    <p:sldId id="365" r:id="rId12"/>
    <p:sldId id="369" r:id="rId13"/>
    <p:sldId id="370" r:id="rId14"/>
    <p:sldId id="380" r:id="rId15"/>
    <p:sldId id="371" r:id="rId16"/>
    <p:sldId id="372" r:id="rId17"/>
    <p:sldId id="373" r:id="rId18"/>
    <p:sldId id="375" r:id="rId19"/>
    <p:sldId id="366" r:id="rId20"/>
    <p:sldId id="377" r:id="rId21"/>
    <p:sldId id="378" r:id="rId22"/>
    <p:sldId id="379" r:id="rId23"/>
    <p:sldId id="382" r:id="rId24"/>
    <p:sldId id="383" r:id="rId25"/>
    <p:sldId id="376" r:id="rId26"/>
    <p:sldId id="367" r:id="rId27"/>
    <p:sldId id="384" r:id="rId28"/>
    <p:sldId id="381" r:id="rId29"/>
    <p:sldId id="385" r:id="rId30"/>
    <p:sldId id="386" r:id="rId31"/>
    <p:sldId id="387" r:id="rId32"/>
    <p:sldId id="388" r:id="rId33"/>
    <p:sldId id="260" r:id="rId34"/>
    <p:sldId id="389" r:id="rId35"/>
    <p:sldId id="390" r:id="rId36"/>
    <p:sldId id="393" r:id="rId37"/>
    <p:sldId id="392" r:id="rId38"/>
    <p:sldId id="391" r:id="rId39"/>
    <p:sldId id="399" r:id="rId40"/>
    <p:sldId id="398" r:id="rId41"/>
    <p:sldId id="400" r:id="rId42"/>
    <p:sldId id="401" r:id="rId43"/>
    <p:sldId id="402" r:id="rId44"/>
    <p:sldId id="403" r:id="rId45"/>
    <p:sldId id="404" r:id="rId46"/>
    <p:sldId id="310" r:id="rId47"/>
    <p:sldId id="405" r:id="rId48"/>
    <p:sldId id="406" r:id="rId49"/>
    <p:sldId id="407" r:id="rId50"/>
    <p:sldId id="408" r:id="rId51"/>
    <p:sldId id="316" r:id="rId52"/>
    <p:sldId id="409" r:id="rId53"/>
    <p:sldId id="271" r:id="rId54"/>
    <p:sldId id="410" r:id="rId55"/>
    <p:sldId id="262" r:id="rId56"/>
    <p:sldId id="411" r:id="rId57"/>
    <p:sldId id="412" r:id="rId58"/>
    <p:sldId id="413" r:id="rId59"/>
    <p:sldId id="414" r:id="rId60"/>
    <p:sldId id="415" r:id="rId61"/>
    <p:sldId id="416" r:id="rId62"/>
    <p:sldId id="417" r:id="rId63"/>
    <p:sldId id="418" r:id="rId64"/>
    <p:sldId id="419" r:id="rId65"/>
    <p:sldId id="420" r:id="rId66"/>
    <p:sldId id="421" r:id="rId67"/>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3" autoAdjust="0"/>
    <p:restoredTop sz="90387" autoAdjust="0"/>
  </p:normalViewPr>
  <p:slideViewPr>
    <p:cSldViewPr>
      <p:cViewPr varScale="1">
        <p:scale>
          <a:sx n="74" d="100"/>
          <a:sy n="74" d="100"/>
        </p:scale>
        <p:origin x="1685"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3/11/2022</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13</a:t>
            </a:fld>
            <a:endParaRPr lang="en-US"/>
          </a:p>
        </p:txBody>
      </p:sp>
    </p:spTree>
    <p:extLst>
      <p:ext uri="{BB962C8B-B14F-4D97-AF65-F5344CB8AC3E}">
        <p14:creationId xmlns:p14="http://schemas.microsoft.com/office/powerpoint/2010/main" val="58785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37268E00-42F3-4E29-9D29-559DF3C9F2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0F81C420-9890-4D12-9C22-9CB21CD740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MS Pゴシック" charset="0"/>
              <a:cs typeface="MS Pゴシック" charset="0"/>
            </a:endParaRPr>
          </a:p>
        </p:txBody>
      </p:sp>
      <p:sp>
        <p:nvSpPr>
          <p:cNvPr id="22532" name="Slide Number Placeholder 3">
            <a:extLst>
              <a:ext uri="{FF2B5EF4-FFF2-40B4-BE49-F238E27FC236}">
                <a16:creationId xmlns:a16="http://schemas.microsoft.com/office/drawing/2014/main" id="{C70B5000-B836-427C-A9BA-BA7C4A99A1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fld id="{A77F6CC2-CEBE-47EB-BD8E-2FCFD047C870}" type="slidenum">
              <a:rPr lang="en-US" altLang="en-US" smtClean="0">
                <a:ea typeface="Osaka" charset="-128"/>
              </a:rPr>
              <a:pPr eaLnBrk="0" hangingPunct="0"/>
              <a:t>42</a:t>
            </a:fld>
            <a:endParaRPr lang="en-US" altLang="en-US">
              <a:ea typeface="Osaka"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a:t>
            </a:r>
            <a:r>
              <a:rPr lang="en-US" b="1" dirty="0">
                <a:solidFill>
                  <a:srgbClr val="FF0000"/>
                </a:solidFill>
              </a:rPr>
              <a:t>storage, networks</a:t>
            </a:r>
            <a:r>
              <a:rPr lang="en-US" dirty="0"/>
              <a:t>, and other fundamental computing resources where the consumer is able to </a:t>
            </a:r>
            <a:r>
              <a:rPr lang="en-US" b="1" dirty="0">
                <a:solidFill>
                  <a:srgbClr val="FF0000"/>
                </a:solidFill>
              </a:rPr>
              <a:t>deploy and run arbitrary </a:t>
            </a:r>
            <a:r>
              <a:rPr lang="en-US" dirty="0"/>
              <a:t>software, which can include operating systems and applications.</a:t>
            </a:r>
          </a:p>
          <a:p>
            <a:pPr lvl="1"/>
            <a:r>
              <a:rPr lang="en-US" dirty="0"/>
              <a:t>The consumer does not manage or control the underlying cloud infrastructure but </a:t>
            </a:r>
            <a:r>
              <a:rPr lang="en-US" b="1" dirty="0">
                <a:solidFill>
                  <a:srgbClr val="FF0000"/>
                </a:solidFill>
              </a:rPr>
              <a:t>has control over operating systems, storage, deployed applications, and possibly limited control of select networking components </a:t>
            </a:r>
            <a:r>
              <a:rPr lang="en-US" dirty="0"/>
              <a:t>.</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t>
            </a:r>
            <a:r>
              <a:rPr lang="en-US" b="1" dirty="0">
                <a:solidFill>
                  <a:srgbClr val="FF0000"/>
                </a:solidFill>
              </a:rPr>
              <a:t>abstraction of logical resources</a:t>
            </a:r>
            <a:r>
              <a:rPr lang="en-US" dirty="0"/>
              <a:t>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a:t>
            </a:r>
            <a:r>
              <a:rPr lang="en-US" b="1" dirty="0">
                <a:solidFill>
                  <a:srgbClr val="FF0000"/>
                </a:solidFill>
              </a:rPr>
              <a:t>basic virtual machine operations</a:t>
            </a:r>
            <a:r>
              <a:rPr lang="en-US" dirty="0"/>
              <a:t>,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a:t>
            </a:r>
            <a:r>
              <a:rPr lang="en-US" b="1" dirty="0">
                <a:solidFill>
                  <a:srgbClr val="FF0000"/>
                </a:solidFill>
              </a:rPr>
              <a:t>virtual storage </a:t>
            </a:r>
            <a:r>
              <a:rPr lang="en-US" dirty="0"/>
              <a:t>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a:t>
            </a:r>
            <a:r>
              <a:rPr lang="en-US" b="1" dirty="0">
                <a:solidFill>
                  <a:srgbClr val="FF0000"/>
                </a:solidFill>
              </a:rPr>
              <a:t>to deploy onto the cloud </a:t>
            </a:r>
            <a:r>
              <a:rPr lang="en-US" dirty="0"/>
              <a:t>infrastructure consumer-created or acquired applications created using </a:t>
            </a:r>
            <a:r>
              <a:rPr lang="en-US" b="1" dirty="0">
                <a:solidFill>
                  <a:srgbClr val="FF0000"/>
                </a:solidFill>
              </a:rPr>
              <a:t>programming languages and tools supported by the provider.</a:t>
            </a:r>
          </a:p>
          <a:p>
            <a:pPr lvl="1"/>
            <a:r>
              <a:rPr lang="en-US" b="1" dirty="0">
                <a:solidFill>
                  <a:srgbClr val="FF0000"/>
                </a:solidFill>
              </a:rPr>
              <a:t>The consumer does not manage or control the underlying cloud infrastructure </a:t>
            </a:r>
            <a:r>
              <a:rPr lang="en-US" dirty="0"/>
              <a:t>including network, servers, operating systems, or storage</a:t>
            </a:r>
            <a:r>
              <a:rPr lang="en-US" b="1" dirty="0">
                <a:solidFill>
                  <a:srgbClr val="FF0000"/>
                </a:solidFill>
              </a:rPr>
              <a:t>, but has control over the deployed applications </a:t>
            </a:r>
            <a:r>
              <a:rPr lang="en-US" dirty="0"/>
              <a:t>and possibly application hosting environment configurations.</a:t>
            </a:r>
          </a:p>
          <a:p>
            <a:r>
              <a:rPr lang="en-US" dirty="0"/>
              <a:t>Examples :</a:t>
            </a:r>
          </a:p>
          <a:p>
            <a:pPr lvl="1"/>
            <a:r>
              <a:rPr lang="en-US" dirty="0"/>
              <a:t>Microsoft Windows Azure</a:t>
            </a:r>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a:t>
            </a:r>
            <a:r>
              <a:rPr lang="en-US" b="1" dirty="0">
                <a:solidFill>
                  <a:srgbClr val="FF0000"/>
                </a:solidFill>
              </a:rPr>
              <a:t>software services available. </a:t>
            </a:r>
            <a:r>
              <a:rPr lang="en-US" dirty="0"/>
              <a:t>Usually implemented by a </a:t>
            </a:r>
            <a:r>
              <a:rPr lang="en-US" b="1" dirty="0">
                <a:solidFill>
                  <a:srgbClr val="FF0000"/>
                </a:solidFill>
              </a:rPr>
              <a:t>collection of program </a:t>
            </a:r>
            <a:r>
              <a:rPr lang="en-US" dirty="0"/>
              <a:t>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a:t>
            </a:r>
            <a:r>
              <a:rPr lang="en-US" b="1" dirty="0">
                <a:solidFill>
                  <a:srgbClr val="FF0000"/>
                </a:solidFill>
              </a:rPr>
              <a:t>programming IDE </a:t>
            </a:r>
            <a:r>
              <a:rPr lang="en-US" dirty="0"/>
              <a:t>to develop their service among </a:t>
            </a:r>
            <a:r>
              <a:rPr lang="en-US" dirty="0" err="1"/>
              <a:t>PaaS</a:t>
            </a:r>
            <a:r>
              <a:rPr lang="en-US" dirty="0"/>
              <a:t>.</a:t>
            </a:r>
          </a:p>
          <a:p>
            <a:pPr lvl="2"/>
            <a:r>
              <a:rPr lang="en-US" dirty="0"/>
              <a:t>This IDE should integrate the </a:t>
            </a:r>
            <a:r>
              <a:rPr lang="en-US" b="1" dirty="0">
                <a:solidFill>
                  <a:srgbClr val="FF0000"/>
                </a:solidFill>
              </a:rPr>
              <a:t>full functionalities </a:t>
            </a:r>
            <a:r>
              <a:rPr lang="en-US" dirty="0"/>
              <a:t>which supported from the underling runtime environment.</a:t>
            </a:r>
          </a:p>
          <a:p>
            <a:pPr lvl="2"/>
            <a:r>
              <a:rPr lang="en-US" dirty="0"/>
              <a:t>This IDE should also provide some </a:t>
            </a:r>
            <a:r>
              <a:rPr lang="en-US" b="1" dirty="0">
                <a:solidFill>
                  <a:srgbClr val="FF0000"/>
                </a:solidFill>
              </a:rPr>
              <a:t>development tools</a:t>
            </a:r>
            <a:r>
              <a:rPr lang="en-US" dirty="0"/>
              <a:t>, such as </a:t>
            </a:r>
            <a:r>
              <a:rPr lang="en-US" b="1" dirty="0">
                <a:solidFill>
                  <a:srgbClr val="FF0000"/>
                </a:solidFill>
              </a:rPr>
              <a:t>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a:t>
            </a:r>
            <a:r>
              <a:rPr lang="en-US" b="1" dirty="0">
                <a:solidFill>
                  <a:srgbClr val="FF0000"/>
                </a:solidFill>
              </a:rPr>
              <a:t>principle or rule to guide decisions </a:t>
            </a:r>
            <a:r>
              <a:rPr lang="en-US" dirty="0"/>
              <a:t>and achieve rational outcome(s)</a:t>
            </a:r>
          </a:p>
          <a:p>
            <a:pPr lvl="2"/>
            <a:r>
              <a:rPr lang="en-US" dirty="0"/>
              <a:t>Make </a:t>
            </a:r>
            <a:r>
              <a:rPr lang="en-US" b="1" dirty="0">
                <a:solidFill>
                  <a:srgbClr val="FF0000"/>
                </a:solidFill>
              </a:rPr>
              <a:t>the decision according to some requirements</a:t>
            </a:r>
          </a:p>
          <a:p>
            <a:pPr lvl="1"/>
            <a:r>
              <a:rPr lang="en-US" dirty="0"/>
              <a:t>Workflow Control</a:t>
            </a:r>
          </a:p>
          <a:p>
            <a:pPr lvl="2"/>
            <a:r>
              <a:rPr lang="en-US" dirty="0"/>
              <a:t>Describe the </a:t>
            </a:r>
            <a:r>
              <a:rPr lang="en-US" b="1" dirty="0">
                <a:solidFill>
                  <a:srgbClr val="FF0000"/>
                </a:solidFill>
              </a:rPr>
              <a:t>flow of installation and configuration </a:t>
            </a:r>
            <a:r>
              <a:rPr lang="en-US" dirty="0"/>
              <a:t>of resources</a:t>
            </a:r>
          </a:p>
          <a:p>
            <a:pPr lvl="2"/>
            <a:r>
              <a:rPr lang="en-US" dirty="0"/>
              <a:t>Workflow processing daemon delivers </a:t>
            </a:r>
            <a:r>
              <a:rPr lang="en-US" b="1" dirty="0">
                <a:solidFill>
                  <a:srgbClr val="FF0000"/>
                </a:solidFill>
              </a:rPr>
              <a:t>speedy and efficient construction and management</a:t>
            </a:r>
            <a:r>
              <a:rPr lang="en-US" dirty="0"/>
              <a:t> of cloud resources</a:t>
            </a:r>
          </a:p>
          <a:p>
            <a:pPr lvl="2"/>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a:t>
            </a:r>
            <a:r>
              <a:rPr lang="en-US" b="1" dirty="0">
                <a:solidFill>
                  <a:srgbClr val="FF0000"/>
                </a:solidFill>
              </a:rPr>
              <a:t>provider’s applications running on a cloud infrastructure</a:t>
            </a:r>
            <a:r>
              <a:rPr lang="en-US" dirty="0"/>
              <a:t>. The applications are accessible from various client devices through a thin client interface such as a </a:t>
            </a:r>
            <a:r>
              <a:rPr lang="en-US" b="1" dirty="0">
                <a:solidFill>
                  <a:srgbClr val="FF0000"/>
                </a:solidFill>
              </a:rPr>
              <a:t>web browser </a:t>
            </a:r>
            <a:r>
              <a:rPr lang="en-US" dirty="0"/>
              <a:t>(e.g., web-based email).</a:t>
            </a:r>
          </a:p>
          <a:p>
            <a:pPr lvl="1"/>
            <a:r>
              <a:rPr lang="en-US" dirty="0"/>
              <a:t>The consumer </a:t>
            </a:r>
            <a:r>
              <a:rPr lang="en-US" b="1" dirty="0">
                <a:solidFill>
                  <a:srgbClr val="FF0000"/>
                </a:solidFill>
              </a:rPr>
              <a:t>does not manage or control the underlying cloud infrastructure</a:t>
            </a:r>
            <a:r>
              <a:rPr lang="en-US" dirty="0"/>
              <a:t>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b="1" dirty="0">
                <a:solidFill>
                  <a:srgbClr val="FF0000"/>
                </a:solidFill>
              </a:rPr>
              <a:t>Running interactive applications </a:t>
            </a:r>
            <a:r>
              <a:rPr lang="en-US" dirty="0"/>
              <a:t>through a </a:t>
            </a:r>
            <a:r>
              <a:rPr lang="en-US" b="1" dirty="0">
                <a:solidFill>
                  <a:srgbClr val="FF0000"/>
                </a:solidFill>
              </a:rPr>
              <a:t>web browser</a:t>
            </a:r>
          </a:p>
          <a:p>
            <a:pPr lvl="2"/>
            <a:r>
              <a:rPr lang="en-US" dirty="0"/>
              <a:t>Leveraging </a:t>
            </a:r>
            <a:r>
              <a:rPr lang="en-US" b="1" dirty="0">
                <a:solidFill>
                  <a:srgbClr val="FF0000"/>
                </a:solidFill>
              </a:rPr>
              <a:t>interconnectivity</a:t>
            </a:r>
            <a:r>
              <a:rPr lang="en-US" dirty="0"/>
              <a:t>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b="1" dirty="0">
                <a:solidFill>
                  <a:srgbClr val="FF0000"/>
                </a:solidFill>
              </a:rPr>
              <a:t>Conventional applications </a:t>
            </a:r>
            <a:r>
              <a:rPr lang="en-US" dirty="0"/>
              <a:t>should translate their access interface onto </a:t>
            </a:r>
            <a:r>
              <a:rPr lang="en-US" b="1" dirty="0">
                <a:solidFill>
                  <a:srgbClr val="FF0000"/>
                </a:solidFill>
              </a:rPr>
              <a:t>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a:t>
            </a:r>
            <a:r>
              <a:rPr lang="en-US" b="1" dirty="0">
                <a:solidFill>
                  <a:srgbClr val="FF0000"/>
                </a:solidFill>
              </a:rPr>
              <a:t>search engine feature</a:t>
            </a:r>
            <a:r>
              <a:rPr lang="en-US" dirty="0"/>
              <a:t>, web portals offer other services such as </a:t>
            </a:r>
            <a:r>
              <a:rPr lang="en-US" b="1" dirty="0">
                <a:solidFill>
                  <a:srgbClr val="FF0000"/>
                </a:solidFill>
              </a:rPr>
              <a:t>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a:t>
            </a:r>
            <a:r>
              <a:rPr lang="en-US" b="1" dirty="0">
                <a:solidFill>
                  <a:srgbClr val="FF0000"/>
                </a:solidFill>
              </a:rPr>
              <a:t>made available to the general public </a:t>
            </a:r>
            <a:r>
              <a:rPr lang="en-US" dirty="0"/>
              <a:t>or </a:t>
            </a:r>
            <a:r>
              <a:rPr lang="en-US" dirty="0">
                <a:solidFill>
                  <a:srgbClr val="FF0000"/>
                </a:solidFill>
              </a:rPr>
              <a:t>a large industry group </a:t>
            </a:r>
            <a:r>
              <a:rPr lang="en-US" dirty="0"/>
              <a:t>and is owned by an organization selling cloud services.</a:t>
            </a:r>
          </a:p>
          <a:p>
            <a:pPr lvl="1"/>
            <a:r>
              <a:rPr lang="en-US" dirty="0"/>
              <a:t>Also known as </a:t>
            </a:r>
            <a:r>
              <a:rPr lang="en-US" b="1" dirty="0">
                <a:solidFill>
                  <a:srgbClr val="FF0000"/>
                </a:solidFill>
              </a:rPr>
              <a:t>external cloud or multi-tenant cloud</a:t>
            </a:r>
            <a:r>
              <a:rPr lang="en-US" dirty="0"/>
              <a:t>,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562600" y="3634423"/>
            <a:ext cx="3039503" cy="2514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a:t>
            </a:r>
            <a:r>
              <a:rPr lang="en-US" b="1" dirty="0">
                <a:solidFill>
                  <a:srgbClr val="FF0000"/>
                </a:solidFill>
              </a:rPr>
              <a:t>solely for an organization</a:t>
            </a:r>
            <a:r>
              <a:rPr lang="en-US" dirty="0"/>
              <a:t>.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91200" y="3666392"/>
            <a:ext cx="3120776" cy="242960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a:t>
            </a:r>
            <a:r>
              <a:rPr lang="en-US" b="1" dirty="0">
                <a:solidFill>
                  <a:srgbClr val="FF0000"/>
                </a:solidFill>
              </a:rPr>
              <a:t>organizations and supports a specific community </a:t>
            </a:r>
            <a:r>
              <a:rPr lang="en-US" dirty="0"/>
              <a:t>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a:t>
            </a:r>
            <a:r>
              <a:rPr lang="en-US" b="1" dirty="0">
                <a:solidFill>
                  <a:srgbClr val="FF0000"/>
                </a:solidFill>
              </a:rPr>
              <a:t>two or more clouds </a:t>
            </a:r>
            <a:r>
              <a:rPr lang="en-US" dirty="0"/>
              <a:t>(private,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t>
            </a:r>
            <a:r>
              <a:rPr lang="en-US" altLang="zh-TW" b="1" dirty="0">
                <a:solidFill>
                  <a:srgbClr val="FF0000"/>
                </a:solidFill>
              </a:rPr>
              <a:t>a new paradigm </a:t>
            </a:r>
            <a:r>
              <a:rPr lang="en-US" altLang="zh-TW" dirty="0"/>
              <a:t>shift of computing </a:t>
            </a:r>
          </a:p>
          <a:p>
            <a:r>
              <a:rPr lang="en-US" altLang="zh-TW" dirty="0"/>
              <a:t>Cloud computing can provide </a:t>
            </a:r>
            <a:r>
              <a:rPr lang="en-US" altLang="zh-TW" b="1" dirty="0">
                <a:solidFill>
                  <a:srgbClr val="FF0000"/>
                </a:solidFill>
              </a:rPr>
              <a:t>high quality of properties and characteristics</a:t>
            </a:r>
            <a:r>
              <a:rPr lang="en-US" altLang="zh-TW" dirty="0"/>
              <a:t>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FE3B-48A8-468E-B99D-3E1FF4C9FDE0}"/>
              </a:ext>
            </a:extLst>
          </p:cNvPr>
          <p:cNvSpPr>
            <a:spLocks noGrp="1"/>
          </p:cNvSpPr>
          <p:nvPr>
            <p:ph type="title"/>
          </p:nvPr>
        </p:nvSpPr>
        <p:spPr/>
        <p:txBody>
          <a:bodyPr>
            <a:normAutofit fontScale="90000"/>
          </a:bodyPr>
          <a:lstStyle/>
          <a:p>
            <a:pPr algn="ctr" eaLnBrk="1" fontAlgn="auto" hangingPunct="1">
              <a:spcAft>
                <a:spcPts val="0"/>
              </a:spcAft>
              <a:defRPr/>
            </a:pPr>
            <a:r>
              <a:rPr lang="en-US" dirty="0">
                <a:solidFill>
                  <a:schemeClr val="tx2">
                    <a:satMod val="130000"/>
                  </a:schemeClr>
                </a:solidFill>
              </a:rPr>
              <a:t>Architectural Layers of Cloud Computing</a:t>
            </a:r>
          </a:p>
        </p:txBody>
      </p:sp>
      <p:sp>
        <p:nvSpPr>
          <p:cNvPr id="20483" name="Rectangle 17">
            <a:extLst>
              <a:ext uri="{FF2B5EF4-FFF2-40B4-BE49-F238E27FC236}">
                <a16:creationId xmlns:a16="http://schemas.microsoft.com/office/drawing/2014/main" id="{2FFA80E7-FE7C-44C3-ADD3-0A738A573B03}"/>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20484" name="Rounded Rectangle 27">
            <a:extLst>
              <a:ext uri="{FF2B5EF4-FFF2-40B4-BE49-F238E27FC236}">
                <a16:creationId xmlns:a16="http://schemas.microsoft.com/office/drawing/2014/main" id="{BF17FB52-1448-43D4-B92D-2CA99A7C90E4}"/>
              </a:ext>
            </a:extLst>
          </p:cNvPr>
          <p:cNvSpPr>
            <a:spLocks noChangeArrowheads="1"/>
          </p:cNvSpPr>
          <p:nvPr/>
        </p:nvSpPr>
        <p:spPr bwMode="auto">
          <a:xfrm>
            <a:off x="1219200" y="1676400"/>
            <a:ext cx="7772400" cy="50292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Gill Sans MT" panose="020B0502020104020203" pitchFamily="34" charset="0"/>
              </a:rPr>
              <a:t>In the cloud computing stack, there are three basic layers </a:t>
            </a:r>
          </a:p>
          <a:p>
            <a:pPr eaLnBrk="1" hangingPunct="1"/>
            <a:r>
              <a:rPr lang="en-US" altLang="en-US" sz="2400">
                <a:latin typeface="Gill Sans MT" panose="020B0502020104020203" pitchFamily="34" charset="0"/>
              </a:rPr>
              <a:t>that together create cloud environment. They are:</a:t>
            </a:r>
          </a:p>
          <a:p>
            <a:pPr eaLnBrk="1" hangingPunct="1"/>
            <a:endParaRPr lang="en-US" altLang="en-US" sz="2400">
              <a:latin typeface="Gill Sans MT" panose="020B0502020104020203" pitchFamily="34" charset="0"/>
            </a:endParaRPr>
          </a:p>
          <a:p>
            <a:pPr eaLnBrk="1" hangingPunct="1">
              <a:buFont typeface="Gill Sans MT" panose="020B0502020104020203" pitchFamily="34" charset="0"/>
              <a:buAutoNum type="arabicPeriod"/>
            </a:pPr>
            <a:r>
              <a:rPr lang="en-US" altLang="en-US" sz="2400">
                <a:latin typeface="Gill Sans MT" panose="020B0502020104020203" pitchFamily="34" charset="0"/>
              </a:rPr>
              <a:t>Infrastructure as a Service(IaaS)</a:t>
            </a:r>
          </a:p>
          <a:p>
            <a:pPr eaLnBrk="1" hangingPunct="1">
              <a:buFont typeface="Gill Sans MT" panose="020B0502020104020203" pitchFamily="34" charset="0"/>
              <a:buAutoNum type="arabicPeriod"/>
            </a:pPr>
            <a:r>
              <a:rPr lang="en-US" altLang="en-US" sz="2400">
                <a:latin typeface="Gill Sans MT" panose="020B0502020104020203" pitchFamily="34" charset="0"/>
              </a:rPr>
              <a:t>Platform as a Service (PaaS)</a:t>
            </a:r>
          </a:p>
          <a:p>
            <a:pPr eaLnBrk="1" hangingPunct="1">
              <a:buFont typeface="Gill Sans MT" panose="020B0502020104020203" pitchFamily="34" charset="0"/>
              <a:buAutoNum type="arabicPeriod"/>
            </a:pPr>
            <a:r>
              <a:rPr lang="en-US" altLang="en-US" sz="2400">
                <a:latin typeface="Gill Sans MT" panose="020B0502020104020203" pitchFamily="34" charset="0"/>
              </a:rPr>
              <a:t>Software as a  Service (SaaS)</a:t>
            </a:r>
          </a:p>
        </p:txBody>
      </p:sp>
      <p:sp>
        <p:nvSpPr>
          <p:cNvPr id="20485" name="Rectangle 3">
            <a:extLst>
              <a:ext uri="{FF2B5EF4-FFF2-40B4-BE49-F238E27FC236}">
                <a16:creationId xmlns:a16="http://schemas.microsoft.com/office/drawing/2014/main" id="{742FFCA9-5CE9-4933-893A-8C31D600CDD7}"/>
              </a:ext>
            </a:extLst>
          </p:cNvPr>
          <p:cNvSpPr>
            <a:spLocks noChangeArrowheads="1"/>
          </p:cNvSpPr>
          <p:nvPr/>
        </p:nvSpPr>
        <p:spPr bwMode="auto">
          <a:xfrm>
            <a:off x="7010400" y="4267200"/>
            <a:ext cx="1028700" cy="41910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Gill Sans MT" panose="020B0502020104020203" pitchFamily="34" charset="0"/>
              </a:rPr>
              <a:t>SaaS</a:t>
            </a:r>
            <a:endParaRPr lang="en-US" altLang="en-US"/>
          </a:p>
        </p:txBody>
      </p:sp>
      <p:sp>
        <p:nvSpPr>
          <p:cNvPr id="20486" name="Rectangle 3">
            <a:extLst>
              <a:ext uri="{FF2B5EF4-FFF2-40B4-BE49-F238E27FC236}">
                <a16:creationId xmlns:a16="http://schemas.microsoft.com/office/drawing/2014/main" id="{7184521D-0181-4006-B080-1783D4234B70}"/>
              </a:ext>
            </a:extLst>
          </p:cNvPr>
          <p:cNvSpPr>
            <a:spLocks noChangeArrowheads="1"/>
          </p:cNvSpPr>
          <p:nvPr/>
        </p:nvSpPr>
        <p:spPr bwMode="auto">
          <a:xfrm>
            <a:off x="7010400" y="4648200"/>
            <a:ext cx="1028700" cy="45720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Gill Sans MT" panose="020B0502020104020203" pitchFamily="34" charset="0"/>
              </a:rPr>
              <a:t>PaaS</a:t>
            </a:r>
            <a:endParaRPr lang="en-US" altLang="en-US"/>
          </a:p>
        </p:txBody>
      </p:sp>
      <p:sp>
        <p:nvSpPr>
          <p:cNvPr id="20487" name="Rectangle 3">
            <a:extLst>
              <a:ext uri="{FF2B5EF4-FFF2-40B4-BE49-F238E27FC236}">
                <a16:creationId xmlns:a16="http://schemas.microsoft.com/office/drawing/2014/main" id="{68031BFC-9C55-4268-B19F-0E074154F5CC}"/>
              </a:ext>
            </a:extLst>
          </p:cNvPr>
          <p:cNvSpPr>
            <a:spLocks noChangeArrowheads="1"/>
          </p:cNvSpPr>
          <p:nvPr/>
        </p:nvSpPr>
        <p:spPr bwMode="auto">
          <a:xfrm>
            <a:off x="7010400" y="5105400"/>
            <a:ext cx="1028700" cy="419100"/>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latin typeface="Gill Sans MT" panose="020B0502020104020203" pitchFamily="34" charset="0"/>
              </a:rPr>
              <a:t>IaaS</a:t>
            </a: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984A76E-A89A-4FD1-A36A-C5924C4E61A3}"/>
              </a:ext>
            </a:extLst>
          </p:cNvPr>
          <p:cNvGraphicFramePr>
            <a:graphicFrameLocks noGrp="1"/>
          </p:cNvGraphicFramePr>
          <p:nvPr/>
        </p:nvGraphicFramePr>
        <p:xfrm>
          <a:off x="3038475" y="2171700"/>
          <a:ext cx="5829300" cy="3936999"/>
        </p:xfrm>
        <a:graphic>
          <a:graphicData uri="http://schemas.openxmlformats.org/drawingml/2006/table">
            <a:tbl>
              <a:tblPr firstRow="1" bandRow="1">
                <a:tableStyleId>{5DA37D80-6434-44D0-A028-1B22A696006F}</a:tableStyleId>
              </a:tblPr>
              <a:tblGrid>
                <a:gridCol w="1457325">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1457325">
                  <a:extLst>
                    <a:ext uri="{9D8B030D-6E8A-4147-A177-3AD203B41FA5}">
                      <a16:colId xmlns:a16="http://schemas.microsoft.com/office/drawing/2014/main" val="20002"/>
                    </a:ext>
                  </a:extLst>
                </a:gridCol>
                <a:gridCol w="1457325">
                  <a:extLst>
                    <a:ext uri="{9D8B030D-6E8A-4147-A177-3AD203B41FA5}">
                      <a16:colId xmlns:a16="http://schemas.microsoft.com/office/drawing/2014/main" val="20003"/>
                    </a:ext>
                  </a:extLst>
                </a:gridCol>
              </a:tblGrid>
              <a:tr h="1312333">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0"/>
                  </a:ext>
                </a:extLst>
              </a:tr>
              <a:tr h="1312333">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solidFill>
                      <a:schemeClr val="bg1">
                        <a:lumMod val="75000"/>
                        <a:alpha val="20000"/>
                      </a:schemeClr>
                    </a:solidFill>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solidFill>
                      <a:schemeClr val="bg1">
                        <a:lumMod val="75000"/>
                        <a:alpha val="20000"/>
                      </a:schemeClr>
                    </a:solidFill>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solidFill>
                      <a:schemeClr val="bg1">
                        <a:lumMod val="75000"/>
                        <a:alpha val="20000"/>
                      </a:schemeClr>
                    </a:solidFill>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solidFill>
                      <a:schemeClr val="bg1">
                        <a:lumMod val="75000"/>
                        <a:alpha val="20000"/>
                      </a:schemeClr>
                    </a:solidFill>
                  </a:tcPr>
                </a:tc>
                <a:extLst>
                  <a:ext uri="{0D108BD9-81ED-4DB2-BD59-A6C34878D82A}">
                    <a16:rowId xmlns:a16="http://schemas.microsoft.com/office/drawing/2014/main" val="10001"/>
                  </a:ext>
                </a:extLst>
              </a:tr>
              <a:tr h="1312333">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tc>
                  <a:txBody>
                    <a:bodyPr/>
                    <a:lstStyle/>
                    <a:p>
                      <a:endParaRPr lang="en-US" sz="1800" dirty="0"/>
                    </a:p>
                  </a:txBody>
                  <a:tcPr>
                    <a:lnL w="19050" cap="flat" cmpd="sng" algn="ctr">
                      <a:solidFill>
                        <a:prstClr val="white">
                          <a:lumMod val="65000"/>
                        </a:prstClr>
                      </a:solidFill>
                      <a:prstDash val="solid"/>
                      <a:round/>
                      <a:headEnd type="none" w="med" len="med"/>
                      <a:tailEnd type="none" w="med" len="med"/>
                    </a:lnL>
                    <a:lnR w="19050" cap="flat" cmpd="sng" algn="ctr">
                      <a:solidFill>
                        <a:prstClr val="white">
                          <a:lumMod val="65000"/>
                        </a:prstClr>
                      </a:solidFill>
                      <a:prstDash val="solid"/>
                      <a:round/>
                      <a:headEnd type="none" w="med" len="med"/>
                      <a:tailEnd type="none" w="med" len="med"/>
                    </a:lnR>
                    <a:lnT w="19050" cap="flat" cmpd="sng" algn="ctr">
                      <a:solidFill>
                        <a:prstClr val="white">
                          <a:lumMod val="65000"/>
                        </a:prstClr>
                      </a:solidFill>
                      <a:prstDash val="solid"/>
                      <a:round/>
                      <a:headEnd type="none" w="med" len="med"/>
                      <a:tailEnd type="none" w="med" len="med"/>
                    </a:lnT>
                    <a:lnB w="190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1528" name="TextBox 9">
            <a:extLst>
              <a:ext uri="{FF2B5EF4-FFF2-40B4-BE49-F238E27FC236}">
                <a16:creationId xmlns:a16="http://schemas.microsoft.com/office/drawing/2014/main" id="{06A9F46B-6F9B-479F-A402-F02B38D3BDD3}"/>
              </a:ext>
            </a:extLst>
          </p:cNvPr>
          <p:cNvSpPr txBox="1">
            <a:spLocks noChangeArrowheads="1"/>
          </p:cNvSpPr>
          <p:nvPr/>
        </p:nvSpPr>
        <p:spPr bwMode="auto">
          <a:xfrm>
            <a:off x="2197100" y="2625725"/>
            <a:ext cx="711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SaaS</a:t>
            </a:r>
          </a:p>
        </p:txBody>
      </p:sp>
      <p:sp>
        <p:nvSpPr>
          <p:cNvPr id="21529" name="TextBox 10">
            <a:extLst>
              <a:ext uri="{FF2B5EF4-FFF2-40B4-BE49-F238E27FC236}">
                <a16:creationId xmlns:a16="http://schemas.microsoft.com/office/drawing/2014/main" id="{12B23444-7FC9-46D1-A98E-127BF9054D26}"/>
              </a:ext>
            </a:extLst>
          </p:cNvPr>
          <p:cNvSpPr txBox="1">
            <a:spLocks noChangeArrowheads="1"/>
          </p:cNvSpPr>
          <p:nvPr/>
        </p:nvSpPr>
        <p:spPr bwMode="auto">
          <a:xfrm>
            <a:off x="2197100" y="3989388"/>
            <a:ext cx="71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PaaS</a:t>
            </a:r>
          </a:p>
        </p:txBody>
      </p:sp>
      <p:sp>
        <p:nvSpPr>
          <p:cNvPr id="21530" name="TextBox 11">
            <a:extLst>
              <a:ext uri="{FF2B5EF4-FFF2-40B4-BE49-F238E27FC236}">
                <a16:creationId xmlns:a16="http://schemas.microsoft.com/office/drawing/2014/main" id="{8E263803-CA27-4769-8112-7E69DEE050B2}"/>
              </a:ext>
            </a:extLst>
          </p:cNvPr>
          <p:cNvSpPr txBox="1">
            <a:spLocks noChangeArrowheads="1"/>
          </p:cNvSpPr>
          <p:nvPr/>
        </p:nvSpPr>
        <p:spPr bwMode="auto">
          <a:xfrm>
            <a:off x="2197100" y="5373688"/>
            <a:ext cx="71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IaaS</a:t>
            </a:r>
          </a:p>
        </p:txBody>
      </p:sp>
      <p:sp>
        <p:nvSpPr>
          <p:cNvPr id="21531" name="TextBox 12">
            <a:extLst>
              <a:ext uri="{FF2B5EF4-FFF2-40B4-BE49-F238E27FC236}">
                <a16:creationId xmlns:a16="http://schemas.microsoft.com/office/drawing/2014/main" id="{86CD39CA-039E-486E-B7CA-E136A36FEB89}"/>
              </a:ext>
            </a:extLst>
          </p:cNvPr>
          <p:cNvSpPr txBox="1">
            <a:spLocks noChangeArrowheads="1"/>
          </p:cNvSpPr>
          <p:nvPr/>
        </p:nvSpPr>
        <p:spPr bwMode="auto">
          <a:xfrm>
            <a:off x="3314700" y="1714500"/>
            <a:ext cx="1054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Amazon</a:t>
            </a:r>
          </a:p>
        </p:txBody>
      </p:sp>
      <p:sp>
        <p:nvSpPr>
          <p:cNvPr id="21532" name="TextBox 13">
            <a:extLst>
              <a:ext uri="{FF2B5EF4-FFF2-40B4-BE49-F238E27FC236}">
                <a16:creationId xmlns:a16="http://schemas.microsoft.com/office/drawing/2014/main" id="{D2B8763F-AD37-4FFC-88CE-F1735706A26D}"/>
              </a:ext>
            </a:extLst>
          </p:cNvPr>
          <p:cNvSpPr txBox="1">
            <a:spLocks noChangeArrowheads="1"/>
          </p:cNvSpPr>
          <p:nvPr/>
        </p:nvSpPr>
        <p:spPr bwMode="auto">
          <a:xfrm>
            <a:off x="4762500" y="1728788"/>
            <a:ext cx="901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Google</a:t>
            </a:r>
          </a:p>
        </p:txBody>
      </p:sp>
      <p:sp>
        <p:nvSpPr>
          <p:cNvPr id="21533" name="TextBox 14">
            <a:extLst>
              <a:ext uri="{FF2B5EF4-FFF2-40B4-BE49-F238E27FC236}">
                <a16:creationId xmlns:a16="http://schemas.microsoft.com/office/drawing/2014/main" id="{CCD8EBEC-BC59-4D45-9BB0-DD72DDD7F72B}"/>
              </a:ext>
            </a:extLst>
          </p:cNvPr>
          <p:cNvSpPr txBox="1">
            <a:spLocks noChangeArrowheads="1"/>
          </p:cNvSpPr>
          <p:nvPr/>
        </p:nvSpPr>
        <p:spPr bwMode="auto">
          <a:xfrm>
            <a:off x="6126163" y="1743075"/>
            <a:ext cx="11033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Microsoft</a:t>
            </a:r>
          </a:p>
        </p:txBody>
      </p:sp>
      <p:sp>
        <p:nvSpPr>
          <p:cNvPr id="21534" name="TextBox 16">
            <a:extLst>
              <a:ext uri="{FF2B5EF4-FFF2-40B4-BE49-F238E27FC236}">
                <a16:creationId xmlns:a16="http://schemas.microsoft.com/office/drawing/2014/main" id="{6DB54DC1-7368-4C58-B3C0-EEDD200966C6}"/>
              </a:ext>
            </a:extLst>
          </p:cNvPr>
          <p:cNvSpPr txBox="1">
            <a:spLocks noChangeArrowheads="1"/>
          </p:cNvSpPr>
          <p:nvPr/>
        </p:nvSpPr>
        <p:spPr bwMode="auto">
          <a:xfrm>
            <a:off x="7480300" y="1739900"/>
            <a:ext cx="1333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a:latin typeface="Helvetica" panose="020B0604020202020204" pitchFamily="34" charset="0"/>
                <a:ea typeface="Osaka" charset="-128"/>
                <a:cs typeface="Helvetica" panose="020B0604020202020204" pitchFamily="34" charset="0"/>
              </a:rPr>
              <a:t>Salesforce</a:t>
            </a:r>
          </a:p>
        </p:txBody>
      </p:sp>
      <p:pic>
        <p:nvPicPr>
          <p:cNvPr id="21535" name="Picture 3" descr="google">
            <a:extLst>
              <a:ext uri="{FF2B5EF4-FFF2-40B4-BE49-F238E27FC236}">
                <a16:creationId xmlns:a16="http://schemas.microsoft.com/office/drawing/2014/main" id="{C13517AB-454D-4857-8019-185812FE6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866" t="7903" r="53281" b="62309"/>
          <a:stretch>
            <a:fillRect/>
          </a:stretch>
        </p:blipFill>
        <p:spPr bwMode="auto">
          <a:xfrm>
            <a:off x="4610100" y="2184400"/>
            <a:ext cx="12192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3C46072E-E7C5-46C4-A954-FD8CA9234BA3}"/>
              </a:ext>
            </a:extLst>
          </p:cNvPr>
          <p:cNvSpPr/>
          <p:nvPr/>
        </p:nvSpPr>
        <p:spPr>
          <a:xfrm>
            <a:off x="4610100" y="2197100"/>
            <a:ext cx="1219200" cy="82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21537" name="Picture 3" descr="salesforce">
            <a:extLst>
              <a:ext uri="{FF2B5EF4-FFF2-40B4-BE49-F238E27FC236}">
                <a16:creationId xmlns:a16="http://schemas.microsoft.com/office/drawing/2014/main" id="{35C60E1A-9761-4D66-B8C2-6BB6B9CB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729" t="7903" r="38129" b="62309"/>
          <a:stretch>
            <a:fillRect/>
          </a:stretch>
        </p:blipFill>
        <p:spPr bwMode="auto">
          <a:xfrm>
            <a:off x="7518400" y="2133600"/>
            <a:ext cx="12446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A3B65168-F5A5-49EC-B347-D1E4BB814F27}"/>
              </a:ext>
            </a:extLst>
          </p:cNvPr>
          <p:cNvSpPr/>
          <p:nvPr/>
        </p:nvSpPr>
        <p:spPr>
          <a:xfrm>
            <a:off x="7315200" y="2197100"/>
            <a:ext cx="1244600" cy="82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21539" name="Picture 3" descr="force.com">
            <a:extLst>
              <a:ext uri="{FF2B5EF4-FFF2-40B4-BE49-F238E27FC236}">
                <a16:creationId xmlns:a16="http://schemas.microsoft.com/office/drawing/2014/main" id="{966D8755-C3C7-427F-B736-D1C12E9A1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7729" t="39514" r="38417" b="41187"/>
          <a:stretch>
            <a:fillRect/>
          </a:stretch>
        </p:blipFill>
        <p:spPr bwMode="auto">
          <a:xfrm>
            <a:off x="7518400" y="3743325"/>
            <a:ext cx="12192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0" name="Picture 3" descr="http://content.screencast.com/users/bnara/folders/Jing/media/e449de50-9f4f-474a-9e78-d2b80ec6fad5/2009-04-16_1546.png">
            <a:extLst>
              <a:ext uri="{FF2B5EF4-FFF2-40B4-BE49-F238E27FC236}">
                <a16:creationId xmlns:a16="http://schemas.microsoft.com/office/drawing/2014/main" id="{94B9F4FB-923C-441A-84DA-E265279B4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3058" t="50050" r="53185" b="20364"/>
          <a:stretch>
            <a:fillRect/>
          </a:stretch>
        </p:blipFill>
        <p:spPr bwMode="auto">
          <a:xfrm>
            <a:off x="4610100" y="3971925"/>
            <a:ext cx="1211263"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1" name="Picture 3" descr="Amazon web services">
            <a:extLst>
              <a:ext uri="{FF2B5EF4-FFF2-40B4-BE49-F238E27FC236}">
                <a16:creationId xmlns:a16="http://schemas.microsoft.com/office/drawing/2014/main" id="{D12008F1-1536-412F-8207-ED3C26DD4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857" t="67857" r="67905" b="3445"/>
          <a:stretch>
            <a:fillRect/>
          </a:stretch>
        </p:blipFill>
        <p:spPr bwMode="auto">
          <a:xfrm>
            <a:off x="3141663" y="4872038"/>
            <a:ext cx="1252537"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a:extLst>
              <a:ext uri="{FF2B5EF4-FFF2-40B4-BE49-F238E27FC236}">
                <a16:creationId xmlns:a16="http://schemas.microsoft.com/office/drawing/2014/main" id="{C671BEB8-4BE4-4D69-AC24-EC79EAFE768C}"/>
              </a:ext>
            </a:extLst>
          </p:cNvPr>
          <p:cNvSpPr/>
          <p:nvPr/>
        </p:nvSpPr>
        <p:spPr>
          <a:xfrm>
            <a:off x="3141663" y="6015038"/>
            <a:ext cx="1252537" cy="460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 name="Rounded Rectangle 24">
            <a:extLst>
              <a:ext uri="{FF2B5EF4-FFF2-40B4-BE49-F238E27FC236}">
                <a16:creationId xmlns:a16="http://schemas.microsoft.com/office/drawing/2014/main" id="{5D78E4D4-0533-40F4-BF86-789E9B6E1305}"/>
              </a:ext>
            </a:extLst>
          </p:cNvPr>
          <p:cNvSpPr/>
          <p:nvPr/>
        </p:nvSpPr>
        <p:spPr>
          <a:xfrm>
            <a:off x="6126163" y="3971925"/>
            <a:ext cx="1103312" cy="1865313"/>
          </a:xfrm>
          <a:prstGeom prst="roundRect">
            <a:avLst/>
          </a:prstGeom>
          <a:solidFill>
            <a:schemeClr val="bg1"/>
          </a:solidFill>
          <a:ln w="25400" cap="flat" cmpd="sng" algn="ctr">
            <a:solidFill>
              <a:srgbClr val="008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21544" name="Picture 31" descr="Windows Azure">
            <a:extLst>
              <a:ext uri="{FF2B5EF4-FFF2-40B4-BE49-F238E27FC236}">
                <a16:creationId xmlns:a16="http://schemas.microsoft.com/office/drawing/2014/main" id="{3A0918ED-AB4B-411C-AF30-FF93926FE650}"/>
              </a:ext>
            </a:extLst>
          </p:cNvPr>
          <p:cNvPicPr>
            <a:picLocks noChangeAspect="1"/>
          </p:cNvPicPr>
          <p:nvPr/>
        </p:nvPicPr>
        <p:blipFill>
          <a:blip r:embed="rId4" cstate="print">
            <a:extLst>
              <a:ext uri="{28A0092B-C50C-407E-A947-70E740481C1C}">
                <a14:useLocalDpi xmlns:a14="http://schemas.microsoft.com/office/drawing/2010/main" val="0"/>
              </a:ext>
            </a:extLst>
          </a:blip>
          <a:srcRect l="9972" t="111" r="6812"/>
          <a:stretch>
            <a:fillRect/>
          </a:stretch>
        </p:blipFill>
        <p:spPr bwMode="auto">
          <a:xfrm>
            <a:off x="6184900" y="4518025"/>
            <a:ext cx="993775"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45" name="Picture 32" descr="google-app-engine">
            <a:extLst>
              <a:ext uri="{FF2B5EF4-FFF2-40B4-BE49-F238E27FC236}">
                <a16:creationId xmlns:a16="http://schemas.microsoft.com/office/drawing/2014/main" id="{BE9A9F0C-F85F-4D21-ABB1-344103B6D76E}"/>
              </a:ext>
            </a:extLst>
          </p:cNvPr>
          <p:cNvPicPr>
            <a:picLocks noChangeAspect="1"/>
          </p:cNvPicPr>
          <p:nvPr/>
        </p:nvPicPr>
        <p:blipFill>
          <a:blip r:embed="rId5">
            <a:extLst>
              <a:ext uri="{28A0092B-C50C-407E-A947-70E740481C1C}">
                <a14:useLocalDpi xmlns:a14="http://schemas.microsoft.com/office/drawing/2010/main" val="0"/>
              </a:ext>
            </a:extLst>
          </a:blip>
          <a:srcRect r="9258"/>
          <a:stretch>
            <a:fillRect/>
          </a:stretch>
        </p:blipFill>
        <p:spPr bwMode="auto">
          <a:xfrm>
            <a:off x="4686300" y="4300538"/>
            <a:ext cx="10588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1A47F26A-0D45-451B-907F-D58B4DD1A8FB}"/>
              </a:ext>
            </a:extLst>
          </p:cNvPr>
          <p:cNvSpPr txBox="1">
            <a:spLocks/>
          </p:cNvSpPr>
          <p:nvPr/>
        </p:nvSpPr>
        <p:spPr>
          <a:xfrm>
            <a:off x="2310408" y="850993"/>
            <a:ext cx="6909792" cy="584776"/>
          </a:xfrm>
          <a:prstGeom prst="rect">
            <a:avLst/>
          </a:prstGeom>
          <a:noFill/>
          <a:effectLst/>
          <a:scene3d>
            <a:camera prst="orthographicFront"/>
            <a:lightRig rig="threePt" dir="t"/>
          </a:scene3d>
          <a:sp3d>
            <a:bevelT w="0"/>
          </a:sp3d>
        </p:spPr>
        <p:txBody>
          <a:bodyPr anchor="b">
            <a:spAutoFit/>
          </a:bodyPr>
          <a:lstStyle/>
          <a:p>
            <a:pPr>
              <a:spcAft>
                <a:spcPts val="600"/>
              </a:spcAft>
              <a:defRPr/>
            </a:pPr>
            <a:r>
              <a:rPr lang="en-US" sz="3200" b="1">
                <a:latin typeface="Helvetica" charset="0"/>
                <a:cs typeface="Helvetica" charset="0"/>
              </a:rPr>
              <a:t>Service Delivery Model Examples</a:t>
            </a:r>
          </a:p>
        </p:txBody>
      </p:sp>
      <p:sp>
        <p:nvSpPr>
          <p:cNvPr id="21549" name="TextBox 30">
            <a:extLst>
              <a:ext uri="{FF2B5EF4-FFF2-40B4-BE49-F238E27FC236}">
                <a16:creationId xmlns:a16="http://schemas.microsoft.com/office/drawing/2014/main" id="{CC5F0EBC-DE0A-4328-96EE-53D602D9A2E0}"/>
              </a:ext>
            </a:extLst>
          </p:cNvPr>
          <p:cNvSpPr txBox="1">
            <a:spLocks noChangeArrowheads="1"/>
          </p:cNvSpPr>
          <p:nvPr/>
        </p:nvSpPr>
        <p:spPr bwMode="auto">
          <a:xfrm>
            <a:off x="2781300" y="6197600"/>
            <a:ext cx="6275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400" i="1">
                <a:ea typeface="Osaka" charset="-128"/>
              </a:rPr>
              <a:t>Products and companies shown for illustrative purposes only and should not be construed as an endorsement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4AB3-F27D-45F4-AE59-099C03EB889E}"/>
              </a:ext>
            </a:extLst>
          </p:cNvPr>
          <p:cNvSpPr>
            <a:spLocks noGrp="1"/>
          </p:cNvSpPr>
          <p:nvPr>
            <p:ph type="title"/>
          </p:nvPr>
        </p:nvSpPr>
        <p:spPr/>
        <p:txBody>
          <a:bodyPr/>
          <a:lstStyle/>
          <a:p>
            <a:pPr eaLnBrk="1" fontAlgn="auto" hangingPunct="1">
              <a:spcAft>
                <a:spcPts val="0"/>
              </a:spcAft>
              <a:defRPr/>
            </a:pPr>
            <a:r>
              <a:rPr lang="en-US" dirty="0">
                <a:solidFill>
                  <a:schemeClr val="tx2">
                    <a:satMod val="130000"/>
                  </a:schemeClr>
                </a:solidFill>
              </a:rPr>
              <a:t>Framework of cloud computing</a:t>
            </a:r>
            <a:endParaRPr lang="en-IN" dirty="0">
              <a:solidFill>
                <a:schemeClr val="tx2">
                  <a:satMod val="130000"/>
                </a:schemeClr>
              </a:solidFill>
            </a:endParaRPr>
          </a:p>
        </p:txBody>
      </p:sp>
      <p:sp>
        <p:nvSpPr>
          <p:cNvPr id="4" name="Rounded Rectangle 3">
            <a:extLst>
              <a:ext uri="{FF2B5EF4-FFF2-40B4-BE49-F238E27FC236}">
                <a16:creationId xmlns:a16="http://schemas.microsoft.com/office/drawing/2014/main" id="{EC728CDF-F69B-4BCE-AC72-D10842680D87}"/>
              </a:ext>
            </a:extLst>
          </p:cNvPr>
          <p:cNvSpPr/>
          <p:nvPr/>
        </p:nvSpPr>
        <p:spPr>
          <a:xfrm>
            <a:off x="3635375" y="1412875"/>
            <a:ext cx="1944688" cy="360363"/>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p>
        </p:txBody>
      </p:sp>
      <p:sp>
        <p:nvSpPr>
          <p:cNvPr id="6" name="Rounded Rectangle 5">
            <a:extLst>
              <a:ext uri="{FF2B5EF4-FFF2-40B4-BE49-F238E27FC236}">
                <a16:creationId xmlns:a16="http://schemas.microsoft.com/office/drawing/2014/main" id="{1B67388C-E44F-4387-872B-EB0119DB78D2}"/>
              </a:ext>
            </a:extLst>
          </p:cNvPr>
          <p:cNvSpPr/>
          <p:nvPr/>
        </p:nvSpPr>
        <p:spPr>
          <a:xfrm>
            <a:off x="1187450" y="2852738"/>
            <a:ext cx="1008063"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p>
        </p:txBody>
      </p:sp>
      <p:sp>
        <p:nvSpPr>
          <p:cNvPr id="8" name="Rounded Rectangle 7">
            <a:extLst>
              <a:ext uri="{FF2B5EF4-FFF2-40B4-BE49-F238E27FC236}">
                <a16:creationId xmlns:a16="http://schemas.microsoft.com/office/drawing/2014/main" id="{15A6DAA3-8C86-4CED-9656-F5630CDD7431}"/>
              </a:ext>
            </a:extLst>
          </p:cNvPr>
          <p:cNvSpPr/>
          <p:nvPr/>
        </p:nvSpPr>
        <p:spPr>
          <a:xfrm>
            <a:off x="6875463" y="1700213"/>
            <a:ext cx="1081087"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p>
        </p:txBody>
      </p:sp>
      <p:sp>
        <p:nvSpPr>
          <p:cNvPr id="24" name="Rounded Rectangle 23">
            <a:extLst>
              <a:ext uri="{FF2B5EF4-FFF2-40B4-BE49-F238E27FC236}">
                <a16:creationId xmlns:a16="http://schemas.microsoft.com/office/drawing/2014/main" id="{DAA878D6-7F3C-4DBE-8D0B-628F3B7828C8}"/>
              </a:ext>
            </a:extLst>
          </p:cNvPr>
          <p:cNvSpPr/>
          <p:nvPr/>
        </p:nvSpPr>
        <p:spPr>
          <a:xfrm>
            <a:off x="2981325" y="3933825"/>
            <a:ext cx="2124075" cy="935038"/>
          </a:xfrm>
          <a:prstGeom prst="roundRect">
            <a:avLst/>
          </a:prstGeom>
          <a:solidFill>
            <a:schemeClr val="lt1">
              <a:alpha val="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endParaRPr lang="en-IN" dirty="0"/>
          </a:p>
        </p:txBody>
      </p:sp>
      <p:sp>
        <p:nvSpPr>
          <p:cNvPr id="25" name="Rounded Rectangle 24">
            <a:extLst>
              <a:ext uri="{FF2B5EF4-FFF2-40B4-BE49-F238E27FC236}">
                <a16:creationId xmlns:a16="http://schemas.microsoft.com/office/drawing/2014/main" id="{E4703185-BEB7-4BA5-A7CD-8089C68561BD}"/>
              </a:ext>
            </a:extLst>
          </p:cNvPr>
          <p:cNvSpPr/>
          <p:nvPr/>
        </p:nvSpPr>
        <p:spPr>
          <a:xfrm>
            <a:off x="5257800" y="3933825"/>
            <a:ext cx="2124075" cy="935038"/>
          </a:xfrm>
          <a:prstGeom prst="roundRect">
            <a:avLst/>
          </a:prstGeom>
          <a:solidFill>
            <a:schemeClr val="lt1">
              <a:alpha val="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endParaRPr lang="en-IN" dirty="0"/>
          </a:p>
        </p:txBody>
      </p:sp>
      <p:sp>
        <p:nvSpPr>
          <p:cNvPr id="26" name="Rounded Rectangle 25">
            <a:extLst>
              <a:ext uri="{FF2B5EF4-FFF2-40B4-BE49-F238E27FC236}">
                <a16:creationId xmlns:a16="http://schemas.microsoft.com/office/drawing/2014/main" id="{C722DE83-C09B-45E3-ACBE-6AD313B47036}"/>
              </a:ext>
            </a:extLst>
          </p:cNvPr>
          <p:cNvSpPr/>
          <p:nvPr/>
        </p:nvSpPr>
        <p:spPr>
          <a:xfrm>
            <a:off x="3124200" y="3962400"/>
            <a:ext cx="1873250" cy="215900"/>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400" dirty="0"/>
              <a:t>Virtualized resources</a:t>
            </a:r>
            <a:endParaRPr lang="en-IN" sz="1400" dirty="0"/>
          </a:p>
        </p:txBody>
      </p:sp>
      <p:sp>
        <p:nvSpPr>
          <p:cNvPr id="27" name="Rounded Rectangle 26">
            <a:extLst>
              <a:ext uri="{FF2B5EF4-FFF2-40B4-BE49-F238E27FC236}">
                <a16:creationId xmlns:a16="http://schemas.microsoft.com/office/drawing/2014/main" id="{A1C0F8F6-5CB9-4EF3-A486-3009C5E9AE4E}"/>
              </a:ext>
            </a:extLst>
          </p:cNvPr>
          <p:cNvSpPr/>
          <p:nvPr/>
        </p:nvSpPr>
        <p:spPr>
          <a:xfrm>
            <a:off x="3097213" y="4221163"/>
            <a:ext cx="865187" cy="287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sz="1400" dirty="0">
                <a:solidFill>
                  <a:schemeClr val="tx1"/>
                </a:solidFill>
              </a:rPr>
              <a:t>Compute</a:t>
            </a:r>
            <a:endParaRPr lang="en-IN" sz="1400" dirty="0">
              <a:solidFill>
                <a:schemeClr val="tx1"/>
              </a:solidFill>
            </a:endParaRPr>
          </a:p>
        </p:txBody>
      </p:sp>
      <p:sp>
        <p:nvSpPr>
          <p:cNvPr id="28" name="Rounded Rectangle 27">
            <a:extLst>
              <a:ext uri="{FF2B5EF4-FFF2-40B4-BE49-F238E27FC236}">
                <a16:creationId xmlns:a16="http://schemas.microsoft.com/office/drawing/2014/main" id="{78B940A4-E6CB-45FA-9F41-602F26923B84}"/>
              </a:ext>
            </a:extLst>
          </p:cNvPr>
          <p:cNvSpPr/>
          <p:nvPr/>
        </p:nvSpPr>
        <p:spPr>
          <a:xfrm>
            <a:off x="4021138" y="4221163"/>
            <a:ext cx="1008062" cy="2873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sz="1400" dirty="0">
                <a:solidFill>
                  <a:schemeClr val="tx1"/>
                </a:solidFill>
              </a:rPr>
              <a:t>Networking</a:t>
            </a:r>
            <a:endParaRPr lang="en-IN" sz="1400" dirty="0">
              <a:solidFill>
                <a:schemeClr val="tx1"/>
              </a:solidFill>
            </a:endParaRPr>
          </a:p>
        </p:txBody>
      </p:sp>
      <p:sp>
        <p:nvSpPr>
          <p:cNvPr id="29" name="Rounded Rectangle 28">
            <a:extLst>
              <a:ext uri="{FF2B5EF4-FFF2-40B4-BE49-F238E27FC236}">
                <a16:creationId xmlns:a16="http://schemas.microsoft.com/office/drawing/2014/main" id="{F6BD861B-F4B9-4D37-92CB-486A23CDC907}"/>
              </a:ext>
            </a:extLst>
          </p:cNvPr>
          <p:cNvSpPr/>
          <p:nvPr/>
        </p:nvSpPr>
        <p:spPr>
          <a:xfrm>
            <a:off x="3554413" y="4581525"/>
            <a:ext cx="865187" cy="2159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sz="1400" dirty="0">
                <a:solidFill>
                  <a:schemeClr val="tx1"/>
                </a:solidFill>
              </a:rPr>
              <a:t>Storage</a:t>
            </a:r>
            <a:endParaRPr lang="en-IN" sz="1400" dirty="0">
              <a:solidFill>
                <a:schemeClr val="tx1"/>
              </a:solidFill>
            </a:endParaRPr>
          </a:p>
        </p:txBody>
      </p:sp>
      <p:sp>
        <p:nvSpPr>
          <p:cNvPr id="31" name="Rounded Rectangle 30">
            <a:extLst>
              <a:ext uri="{FF2B5EF4-FFF2-40B4-BE49-F238E27FC236}">
                <a16:creationId xmlns:a16="http://schemas.microsoft.com/office/drawing/2014/main" id="{5175DFC0-4E68-44C3-84EB-0F77A77541D3}"/>
              </a:ext>
            </a:extLst>
          </p:cNvPr>
          <p:cNvSpPr/>
          <p:nvPr/>
        </p:nvSpPr>
        <p:spPr>
          <a:xfrm>
            <a:off x="5511800" y="4292600"/>
            <a:ext cx="1727200" cy="2159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sz="1400" dirty="0">
                <a:solidFill>
                  <a:schemeClr val="tx1"/>
                </a:solidFill>
              </a:rPr>
              <a:t>Image Metadata</a:t>
            </a:r>
            <a:endParaRPr lang="en-IN" sz="1400" dirty="0">
              <a:solidFill>
                <a:schemeClr val="tx1"/>
              </a:solidFill>
            </a:endParaRPr>
          </a:p>
        </p:txBody>
      </p:sp>
      <p:sp>
        <p:nvSpPr>
          <p:cNvPr id="32" name="Rounded Rectangle 31">
            <a:extLst>
              <a:ext uri="{FF2B5EF4-FFF2-40B4-BE49-F238E27FC236}">
                <a16:creationId xmlns:a16="http://schemas.microsoft.com/office/drawing/2014/main" id="{9E72D49D-1B39-41CC-B03D-6103B604B0AD}"/>
              </a:ext>
            </a:extLst>
          </p:cNvPr>
          <p:cNvSpPr/>
          <p:nvPr/>
        </p:nvSpPr>
        <p:spPr>
          <a:xfrm>
            <a:off x="5511800" y="4581525"/>
            <a:ext cx="1727200" cy="2159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sz="1400" dirty="0">
                <a:solidFill>
                  <a:schemeClr val="tx1"/>
                </a:solidFill>
              </a:rPr>
              <a:t>Image</a:t>
            </a:r>
            <a:endParaRPr lang="en-IN" sz="1400" dirty="0">
              <a:solidFill>
                <a:schemeClr val="tx1"/>
              </a:solidFill>
            </a:endParaRPr>
          </a:p>
        </p:txBody>
      </p:sp>
      <p:sp>
        <p:nvSpPr>
          <p:cNvPr id="33" name="Rounded Rectangle 32">
            <a:extLst>
              <a:ext uri="{FF2B5EF4-FFF2-40B4-BE49-F238E27FC236}">
                <a16:creationId xmlns:a16="http://schemas.microsoft.com/office/drawing/2014/main" id="{96727B66-7615-4BE4-A2E2-BD725E791590}"/>
              </a:ext>
            </a:extLst>
          </p:cNvPr>
          <p:cNvSpPr/>
          <p:nvPr/>
        </p:nvSpPr>
        <p:spPr>
          <a:xfrm>
            <a:off x="5334000" y="4038600"/>
            <a:ext cx="1873250" cy="215900"/>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400" dirty="0"/>
              <a:t>Virtualized images</a:t>
            </a:r>
            <a:endParaRPr lang="en-IN" sz="1400" dirty="0"/>
          </a:p>
        </p:txBody>
      </p:sp>
      <p:sp>
        <p:nvSpPr>
          <p:cNvPr id="34" name="Rounded Rectangle 33">
            <a:extLst>
              <a:ext uri="{FF2B5EF4-FFF2-40B4-BE49-F238E27FC236}">
                <a16:creationId xmlns:a16="http://schemas.microsoft.com/office/drawing/2014/main" id="{B66EE84F-0B40-4584-A5F8-FD7B78B7B0BE}"/>
              </a:ext>
            </a:extLst>
          </p:cNvPr>
          <p:cNvSpPr/>
          <p:nvPr/>
        </p:nvSpPr>
        <p:spPr>
          <a:xfrm>
            <a:off x="3048000" y="5029200"/>
            <a:ext cx="4319588" cy="4318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r>
              <a:rPr lang="en-US" dirty="0"/>
              <a:t>Software kernel (OS. VM Manager)</a:t>
            </a:r>
            <a:endParaRPr lang="en-IN" dirty="0"/>
          </a:p>
        </p:txBody>
      </p:sp>
      <p:sp>
        <p:nvSpPr>
          <p:cNvPr id="35" name="Rounded Rectangle 34">
            <a:extLst>
              <a:ext uri="{FF2B5EF4-FFF2-40B4-BE49-F238E27FC236}">
                <a16:creationId xmlns:a16="http://schemas.microsoft.com/office/drawing/2014/main" id="{97FA9BE7-3371-4EF3-B67E-B7DBCF2592C0}"/>
              </a:ext>
            </a:extLst>
          </p:cNvPr>
          <p:cNvSpPr/>
          <p:nvPr/>
        </p:nvSpPr>
        <p:spPr>
          <a:xfrm>
            <a:off x="3048000" y="5589588"/>
            <a:ext cx="4319588" cy="4318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hangingPunct="1">
              <a:defRPr/>
            </a:pPr>
            <a:r>
              <a:rPr lang="en-US">
                <a:solidFill>
                  <a:srgbClr val="000000"/>
                </a:solidFill>
                <a:cs typeface="Arial" charset="0"/>
              </a:rPr>
              <a:t>Hardware</a:t>
            </a:r>
            <a:endParaRPr lang="en-IN">
              <a:solidFill>
                <a:srgbClr val="000000"/>
              </a:solidFill>
              <a:cs typeface="Arial" charset="0"/>
            </a:endParaRPr>
          </a:p>
        </p:txBody>
      </p:sp>
      <p:sp>
        <p:nvSpPr>
          <p:cNvPr id="36" name="Rounded Rectangle 35">
            <a:extLst>
              <a:ext uri="{FF2B5EF4-FFF2-40B4-BE49-F238E27FC236}">
                <a16:creationId xmlns:a16="http://schemas.microsoft.com/office/drawing/2014/main" id="{198F3FAA-2D72-4749-A30C-15FA55702069}"/>
              </a:ext>
            </a:extLst>
          </p:cNvPr>
          <p:cNvSpPr/>
          <p:nvPr/>
        </p:nvSpPr>
        <p:spPr>
          <a:xfrm>
            <a:off x="1143000" y="1524000"/>
            <a:ext cx="1752600" cy="45720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solidFill>
                <a:schemeClr val="tx1"/>
              </a:solidFill>
            </a:endParaRPr>
          </a:p>
        </p:txBody>
      </p:sp>
      <p:cxnSp>
        <p:nvCxnSpPr>
          <p:cNvPr id="42" name="Straight Connector 41">
            <a:extLst>
              <a:ext uri="{FF2B5EF4-FFF2-40B4-BE49-F238E27FC236}">
                <a16:creationId xmlns:a16="http://schemas.microsoft.com/office/drawing/2014/main" id="{338614E0-FD39-4DD0-ABF6-1F948AD334C7}"/>
              </a:ext>
            </a:extLst>
          </p:cNvPr>
          <p:cNvCxnSpPr/>
          <p:nvPr/>
        </p:nvCxnSpPr>
        <p:spPr>
          <a:xfrm>
            <a:off x="1143000" y="2286000"/>
            <a:ext cx="1752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1DED05-3823-428B-A134-D6429810A82E}"/>
              </a:ext>
            </a:extLst>
          </p:cNvPr>
          <p:cNvCxnSpPr/>
          <p:nvPr/>
        </p:nvCxnSpPr>
        <p:spPr>
          <a:xfrm>
            <a:off x="1143000" y="3960813"/>
            <a:ext cx="17526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2C29095B-378B-4B09-A8AE-B8D297758A3F}"/>
              </a:ext>
            </a:extLst>
          </p:cNvPr>
          <p:cNvSpPr/>
          <p:nvPr/>
        </p:nvSpPr>
        <p:spPr>
          <a:xfrm>
            <a:off x="1371600" y="1600200"/>
            <a:ext cx="1295400" cy="533400"/>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dirty="0">
                <a:solidFill>
                  <a:schemeClr val="tx1"/>
                </a:solidFill>
              </a:rPr>
              <a:t>Application</a:t>
            </a:r>
            <a:endParaRPr lang="en-IN" dirty="0">
              <a:solidFill>
                <a:schemeClr val="tx1"/>
              </a:solidFill>
            </a:endParaRPr>
          </a:p>
        </p:txBody>
      </p:sp>
      <p:sp>
        <p:nvSpPr>
          <p:cNvPr id="47" name="Rounded Rectangle 46">
            <a:extLst>
              <a:ext uri="{FF2B5EF4-FFF2-40B4-BE49-F238E27FC236}">
                <a16:creationId xmlns:a16="http://schemas.microsoft.com/office/drawing/2014/main" id="{7C6B446B-90AE-4172-BD80-32081B99D70F}"/>
              </a:ext>
            </a:extLst>
          </p:cNvPr>
          <p:cNvSpPr/>
          <p:nvPr/>
        </p:nvSpPr>
        <p:spPr>
          <a:xfrm>
            <a:off x="1447800" y="2971800"/>
            <a:ext cx="1008063" cy="287338"/>
          </a:xfrm>
          <a:prstGeom prst="roundRect">
            <a:avLst/>
          </a:prstGeom>
          <a:solidFill>
            <a:schemeClr val="bg1">
              <a:alpha val="0"/>
            </a:schemeClr>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dirty="0">
                <a:solidFill>
                  <a:schemeClr val="tx1"/>
                </a:solidFill>
              </a:rPr>
              <a:t>Platform</a:t>
            </a:r>
            <a:endParaRPr lang="en-IN" dirty="0">
              <a:solidFill>
                <a:schemeClr val="tx1"/>
              </a:solidFill>
            </a:endParaRPr>
          </a:p>
        </p:txBody>
      </p:sp>
      <p:sp>
        <p:nvSpPr>
          <p:cNvPr id="48" name="Rounded Rectangle 47">
            <a:extLst>
              <a:ext uri="{FF2B5EF4-FFF2-40B4-BE49-F238E27FC236}">
                <a16:creationId xmlns:a16="http://schemas.microsoft.com/office/drawing/2014/main" id="{8D092EDD-2200-4695-9B29-585B7942B6FE}"/>
              </a:ext>
            </a:extLst>
          </p:cNvPr>
          <p:cNvSpPr/>
          <p:nvPr/>
        </p:nvSpPr>
        <p:spPr>
          <a:xfrm>
            <a:off x="1295400" y="4343400"/>
            <a:ext cx="1447800" cy="381000"/>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p>
            <a:pPr algn="ctr" eaLnBrk="1" fontAlgn="auto" hangingPunct="1">
              <a:spcBef>
                <a:spcPts val="0"/>
              </a:spcBef>
              <a:spcAft>
                <a:spcPts val="0"/>
              </a:spcAft>
              <a:defRPr/>
            </a:pPr>
            <a:r>
              <a:rPr lang="en-US" dirty="0">
                <a:solidFill>
                  <a:schemeClr val="tx1"/>
                </a:solidFill>
              </a:rPr>
              <a:t>Infrastructure</a:t>
            </a:r>
            <a:endParaRPr lang="en-IN" dirty="0">
              <a:solidFill>
                <a:schemeClr val="tx1"/>
              </a:solidFill>
            </a:endParaRPr>
          </a:p>
        </p:txBody>
      </p:sp>
      <p:sp>
        <p:nvSpPr>
          <p:cNvPr id="51" name="Rounded Rectangle 50">
            <a:extLst>
              <a:ext uri="{FF2B5EF4-FFF2-40B4-BE49-F238E27FC236}">
                <a16:creationId xmlns:a16="http://schemas.microsoft.com/office/drawing/2014/main" id="{1BCF6058-4C76-4339-B8C7-8BD00DFE4859}"/>
              </a:ext>
            </a:extLst>
          </p:cNvPr>
          <p:cNvSpPr/>
          <p:nvPr/>
        </p:nvSpPr>
        <p:spPr>
          <a:xfrm>
            <a:off x="3048000" y="3124200"/>
            <a:ext cx="4267200" cy="6858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000000"/>
                </a:solidFill>
              </a:rPr>
              <a:t>Basic  middleware</a:t>
            </a:r>
          </a:p>
          <a:p>
            <a:pPr algn="ctr" eaLnBrk="1" hangingPunct="1">
              <a:defRPr/>
            </a:pPr>
            <a:r>
              <a:rPr lang="en-US" dirty="0">
                <a:solidFill>
                  <a:srgbClr val="000000"/>
                </a:solidFill>
              </a:rPr>
              <a:t>(database services ,  application server </a:t>
            </a:r>
            <a:r>
              <a:rPr lang="en-US" dirty="0"/>
              <a:t>)</a:t>
            </a:r>
          </a:p>
        </p:txBody>
      </p:sp>
      <p:sp>
        <p:nvSpPr>
          <p:cNvPr id="52" name="Rounded Rectangle 51">
            <a:extLst>
              <a:ext uri="{FF2B5EF4-FFF2-40B4-BE49-F238E27FC236}">
                <a16:creationId xmlns:a16="http://schemas.microsoft.com/office/drawing/2014/main" id="{1F233331-D953-424F-8FE1-4B29D146B701}"/>
              </a:ext>
            </a:extLst>
          </p:cNvPr>
          <p:cNvSpPr/>
          <p:nvPr/>
        </p:nvSpPr>
        <p:spPr>
          <a:xfrm>
            <a:off x="3048000" y="2362200"/>
            <a:ext cx="4267200" cy="6858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solidFill>
                  <a:srgbClr val="000000"/>
                </a:solidFill>
                <a:cs typeface="Arial" charset="0"/>
              </a:rPr>
              <a:t>Developments tools</a:t>
            </a:r>
            <a:endParaRPr lang="en-US">
              <a:solidFill>
                <a:srgbClr val="FFFFFF"/>
              </a:solidFill>
              <a:cs typeface="Arial" charset="0"/>
            </a:endParaRPr>
          </a:p>
        </p:txBody>
      </p:sp>
      <p:sp>
        <p:nvSpPr>
          <p:cNvPr id="53" name="Rounded Rectangle 52">
            <a:extLst>
              <a:ext uri="{FF2B5EF4-FFF2-40B4-BE49-F238E27FC236}">
                <a16:creationId xmlns:a16="http://schemas.microsoft.com/office/drawing/2014/main" id="{05D73CA0-87F7-42CA-885F-EB1014E26C5E}"/>
              </a:ext>
            </a:extLst>
          </p:cNvPr>
          <p:cNvSpPr/>
          <p:nvPr/>
        </p:nvSpPr>
        <p:spPr>
          <a:xfrm>
            <a:off x="3048000" y="1524000"/>
            <a:ext cx="4267200" cy="7620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rgbClr val="000000"/>
                </a:solidFill>
              </a:rPr>
              <a:t>Services and built in functionality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0C80-D7B4-435B-B29B-677C6CE47BBF}"/>
              </a:ext>
            </a:extLst>
          </p:cNvPr>
          <p:cNvSpPr>
            <a:spLocks noGrp="1"/>
          </p:cNvSpPr>
          <p:nvPr>
            <p:ph type="title" idx="4294967295"/>
          </p:nvPr>
        </p:nvSpPr>
        <p:spPr/>
        <p:txBody>
          <a:bodyPr>
            <a:normAutofit fontScale="90000"/>
          </a:bodyPr>
          <a:lstStyle/>
          <a:p>
            <a:pPr algn="ctr">
              <a:defRPr/>
            </a:pPr>
            <a:r>
              <a:rPr lang="en-US" dirty="0"/>
              <a:t>Virtual infrastructure management and Cloud Computing</a:t>
            </a:r>
          </a:p>
        </p:txBody>
      </p:sp>
      <p:sp>
        <p:nvSpPr>
          <p:cNvPr id="4" name="Rounded Rectangle 3">
            <a:extLst>
              <a:ext uri="{FF2B5EF4-FFF2-40B4-BE49-F238E27FC236}">
                <a16:creationId xmlns:a16="http://schemas.microsoft.com/office/drawing/2014/main" id="{9B0BE0A9-A635-4856-A7B4-753041957257}"/>
              </a:ext>
            </a:extLst>
          </p:cNvPr>
          <p:cNvSpPr/>
          <p:nvPr/>
        </p:nvSpPr>
        <p:spPr>
          <a:xfrm>
            <a:off x="1143000" y="1828800"/>
            <a:ext cx="7848600" cy="48006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Ø"/>
              <a:defRPr/>
            </a:pPr>
            <a:r>
              <a:rPr lang="en-US" sz="2400" dirty="0">
                <a:solidFill>
                  <a:srgbClr val="000000"/>
                </a:solidFill>
              </a:rPr>
              <a:t>For building the cloud environment a </a:t>
            </a:r>
            <a:r>
              <a:rPr lang="en-US" sz="2400" b="1" dirty="0">
                <a:solidFill>
                  <a:srgbClr val="FF0000"/>
                </a:solidFill>
              </a:rPr>
              <a:t>variety of requirements must be met </a:t>
            </a:r>
            <a:r>
              <a:rPr lang="en-US" sz="2400" dirty="0">
                <a:solidFill>
                  <a:srgbClr val="000000"/>
                </a:solidFill>
              </a:rPr>
              <a:t>to provide a uniform and homogeneous view of the virtualized resources.</a:t>
            </a:r>
          </a:p>
          <a:p>
            <a:pPr algn="just" eaLnBrk="1" hangingPunct="1">
              <a:defRPr/>
            </a:pPr>
            <a:endParaRPr lang="en-US" sz="2400" dirty="0">
              <a:solidFill>
                <a:srgbClr val="000000"/>
              </a:solidFill>
            </a:endParaRPr>
          </a:p>
          <a:p>
            <a:pPr algn="just" eaLnBrk="1" hangingPunct="1">
              <a:buFont typeface="Wingdings" pitchFamily="2" charset="2"/>
              <a:buChar char="Ø"/>
              <a:defRPr/>
            </a:pPr>
            <a:r>
              <a:rPr lang="en-US" sz="2400" dirty="0">
                <a:solidFill>
                  <a:srgbClr val="000000"/>
                </a:solidFill>
              </a:rPr>
              <a:t>Virtual Infrastructure Management is the key component to build the cloud environment which does the dynamic orchestration of virtual machines on a pool of physical resources.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E022A64-2F53-4383-B928-F047E89D8EF1}"/>
              </a:ext>
            </a:extLst>
          </p:cNvPr>
          <p:cNvSpPr/>
          <p:nvPr/>
        </p:nvSpPr>
        <p:spPr>
          <a:xfrm>
            <a:off x="1219200" y="1524000"/>
            <a:ext cx="7620000" cy="48768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Ø"/>
              <a:defRPr/>
            </a:pPr>
            <a:r>
              <a:rPr lang="en-US" sz="2400" dirty="0">
                <a:solidFill>
                  <a:srgbClr val="000000"/>
                </a:solidFill>
              </a:rPr>
              <a:t>Virtual infrastructure management provide primitives to schedule and manage VMs across multiple physical hosts.</a:t>
            </a:r>
          </a:p>
          <a:p>
            <a:pPr algn="just" eaLnBrk="1" hangingPunct="1">
              <a:buFont typeface="Wingdings" pitchFamily="2" charset="2"/>
              <a:buChar char="Ø"/>
              <a:defRPr/>
            </a:pPr>
            <a:endParaRPr lang="en-US" sz="2400" dirty="0">
              <a:solidFill>
                <a:srgbClr val="000000"/>
              </a:solidFill>
            </a:endParaRPr>
          </a:p>
          <a:p>
            <a:pPr algn="just" eaLnBrk="1" hangingPunct="1">
              <a:buFont typeface="Wingdings" pitchFamily="2" charset="2"/>
              <a:buChar char="Ø"/>
              <a:defRPr/>
            </a:pPr>
            <a:r>
              <a:rPr lang="en-US" sz="2400" dirty="0">
                <a:solidFill>
                  <a:srgbClr val="000000"/>
                </a:solidFill>
              </a:rPr>
              <a:t>Cloud management provide remote and secure interface for creating controlling and monitoring virtualized resources on </a:t>
            </a:r>
            <a:r>
              <a:rPr lang="en-US" sz="2400" dirty="0" err="1">
                <a:solidFill>
                  <a:srgbClr val="000000"/>
                </a:solidFill>
              </a:rPr>
              <a:t>IaaS</a:t>
            </a:r>
            <a:r>
              <a:rPr lang="en-US" sz="2400" dirty="0"/>
              <a:t>.</a:t>
            </a:r>
          </a:p>
        </p:txBody>
      </p:sp>
      <p:sp>
        <p:nvSpPr>
          <p:cNvPr id="2" name="Title 1">
            <a:extLst>
              <a:ext uri="{FF2B5EF4-FFF2-40B4-BE49-F238E27FC236}">
                <a16:creationId xmlns:a16="http://schemas.microsoft.com/office/drawing/2014/main" id="{4B56F298-6AE3-48D1-8D56-0903C078232A}"/>
              </a:ext>
            </a:extLst>
          </p:cNvPr>
          <p:cNvSpPr>
            <a:spLocks/>
          </p:cNvSpPr>
          <p:nvPr/>
        </p:nvSpPr>
        <p:spPr bwMode="auto">
          <a:xfrm>
            <a:off x="1435100" y="274638"/>
            <a:ext cx="7499350" cy="715962"/>
          </a:xfrm>
          <a:prstGeom prst="rect">
            <a:avLst/>
          </a:prstGeom>
          <a:noFill/>
          <a:ln w="9525">
            <a:noFill/>
            <a:miter lim="800000"/>
            <a:headEnd/>
            <a:tailEnd/>
          </a:ln>
        </p:spPr>
        <p:txBody>
          <a:bodyPr anchor="ctr"/>
          <a:lstStyle/>
          <a:p>
            <a:pPr algn="ctr">
              <a:defRPr/>
            </a:pPr>
            <a:r>
              <a:rPr lang="en-US" sz="4000" dirty="0">
                <a:solidFill>
                  <a:srgbClr val="572314"/>
                </a:solidFill>
                <a:effectLst>
                  <a:outerShdw blurRad="50000" dist="30000" dir="5400000" algn="tl" rotWithShape="0">
                    <a:srgbClr val="000000">
                      <a:alpha val="30000"/>
                    </a:srgbClr>
                  </a:outerShdw>
                </a:effectLst>
                <a:latin typeface="+mj-lt"/>
                <a:ea typeface="+mj-ea"/>
                <a:cs typeface="+mj-cs"/>
              </a:rPr>
              <a:t>Virtual infrastructure management and Cloud Computing</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DD4D-AACA-4B2D-8DD1-01C42E81F14F}"/>
              </a:ext>
            </a:extLst>
          </p:cNvPr>
          <p:cNvSpPr>
            <a:spLocks noGrp="1"/>
          </p:cNvSpPr>
          <p:nvPr>
            <p:ph type="title" idx="4294967295"/>
          </p:nvPr>
        </p:nvSpPr>
        <p:spPr>
          <a:xfrm>
            <a:off x="1331913" y="115888"/>
            <a:ext cx="7497762" cy="850900"/>
          </a:xfrm>
        </p:spPr>
        <p:txBody>
          <a:bodyPr/>
          <a:lstStyle/>
          <a:p>
            <a:pPr algn="ctr">
              <a:defRPr/>
            </a:pPr>
            <a:r>
              <a:rPr lang="en-US" sz="3600" dirty="0"/>
              <a:t>View of Cloud Deployment</a:t>
            </a:r>
            <a:endParaRPr lang="en-IN" sz="3600" dirty="0"/>
          </a:p>
        </p:txBody>
      </p:sp>
      <p:sp>
        <p:nvSpPr>
          <p:cNvPr id="4" name="Rectangle 3">
            <a:extLst>
              <a:ext uri="{FF2B5EF4-FFF2-40B4-BE49-F238E27FC236}">
                <a16:creationId xmlns:a16="http://schemas.microsoft.com/office/drawing/2014/main" id="{73004D6C-93E2-4ED5-9C9F-9E9CB6E92689}"/>
              </a:ext>
            </a:extLst>
          </p:cNvPr>
          <p:cNvSpPr/>
          <p:nvPr/>
        </p:nvSpPr>
        <p:spPr>
          <a:xfrm>
            <a:off x="1042988" y="1125538"/>
            <a:ext cx="1296987" cy="790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Cloud Application</a:t>
            </a:r>
            <a:endParaRPr lang="en-IN" dirty="0">
              <a:solidFill>
                <a:schemeClr val="tx1"/>
              </a:solidFill>
            </a:endParaRPr>
          </a:p>
        </p:txBody>
      </p:sp>
      <p:sp>
        <p:nvSpPr>
          <p:cNvPr id="5" name="Flowchart: Decision 4">
            <a:extLst>
              <a:ext uri="{FF2B5EF4-FFF2-40B4-BE49-F238E27FC236}">
                <a16:creationId xmlns:a16="http://schemas.microsoft.com/office/drawing/2014/main" id="{83C174C9-2FC3-4E60-BE8F-964103A59B98}"/>
              </a:ext>
            </a:extLst>
          </p:cNvPr>
          <p:cNvSpPr/>
          <p:nvPr/>
        </p:nvSpPr>
        <p:spPr>
          <a:xfrm>
            <a:off x="1042988" y="2438400"/>
            <a:ext cx="1296987" cy="504825"/>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cs typeface="Arial" charset="0"/>
            </a:endParaRPr>
          </a:p>
        </p:txBody>
      </p:sp>
      <p:sp>
        <p:nvSpPr>
          <p:cNvPr id="6" name="Flowchart: Decision 5">
            <a:extLst>
              <a:ext uri="{FF2B5EF4-FFF2-40B4-BE49-F238E27FC236}">
                <a16:creationId xmlns:a16="http://schemas.microsoft.com/office/drawing/2014/main" id="{42050905-CE3C-4470-9A76-AC31E37E0085}"/>
              </a:ext>
            </a:extLst>
          </p:cNvPr>
          <p:cNvSpPr/>
          <p:nvPr/>
        </p:nvSpPr>
        <p:spPr>
          <a:xfrm>
            <a:off x="1042988" y="3581400"/>
            <a:ext cx="1296987" cy="504825"/>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cs typeface="Arial" charset="0"/>
            </a:endParaRPr>
          </a:p>
        </p:txBody>
      </p:sp>
      <p:sp>
        <p:nvSpPr>
          <p:cNvPr id="7" name="Flowchart: Decision 6">
            <a:extLst>
              <a:ext uri="{FF2B5EF4-FFF2-40B4-BE49-F238E27FC236}">
                <a16:creationId xmlns:a16="http://schemas.microsoft.com/office/drawing/2014/main" id="{6C16F283-23F5-4DBC-967F-1D1BF2E25309}"/>
              </a:ext>
            </a:extLst>
          </p:cNvPr>
          <p:cNvSpPr/>
          <p:nvPr/>
        </p:nvSpPr>
        <p:spPr>
          <a:xfrm>
            <a:off x="1042988" y="4953000"/>
            <a:ext cx="1296987" cy="504825"/>
          </a:xfrm>
          <a:prstGeom prst="flowChartDecisi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cs typeface="Arial" charset="0"/>
            </a:endParaRPr>
          </a:p>
        </p:txBody>
      </p:sp>
      <p:sp>
        <p:nvSpPr>
          <p:cNvPr id="8" name="Rectangle 7">
            <a:extLst>
              <a:ext uri="{FF2B5EF4-FFF2-40B4-BE49-F238E27FC236}">
                <a16:creationId xmlns:a16="http://schemas.microsoft.com/office/drawing/2014/main" id="{6D93CB45-C662-463E-B056-1F488BFA85AC}"/>
              </a:ext>
            </a:extLst>
          </p:cNvPr>
          <p:cNvSpPr/>
          <p:nvPr/>
        </p:nvSpPr>
        <p:spPr>
          <a:xfrm>
            <a:off x="2771775" y="2349500"/>
            <a:ext cx="2808288" cy="792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defRPr/>
            </a:pPr>
            <a:r>
              <a:rPr lang="en-US" sz="1200" b="1">
                <a:solidFill>
                  <a:schemeClr val="tx1"/>
                </a:solidFill>
                <a:cs typeface="Arial" charset="0"/>
              </a:rPr>
              <a:t>                 </a:t>
            </a:r>
            <a:endParaRPr lang="en-IN" sz="1200">
              <a:solidFill>
                <a:schemeClr val="tx1"/>
              </a:solidFill>
              <a:cs typeface="Arial" charset="0"/>
            </a:endParaRPr>
          </a:p>
        </p:txBody>
      </p:sp>
      <p:sp>
        <p:nvSpPr>
          <p:cNvPr id="9" name="Rectangle 8">
            <a:extLst>
              <a:ext uri="{FF2B5EF4-FFF2-40B4-BE49-F238E27FC236}">
                <a16:creationId xmlns:a16="http://schemas.microsoft.com/office/drawing/2014/main" id="{5F41D094-2777-4515-ABDD-9690AE04170E}"/>
              </a:ext>
            </a:extLst>
          </p:cNvPr>
          <p:cNvSpPr/>
          <p:nvPr/>
        </p:nvSpPr>
        <p:spPr>
          <a:xfrm>
            <a:off x="2771775" y="3500438"/>
            <a:ext cx="2808288" cy="7921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defRPr/>
            </a:pPr>
            <a:endParaRPr lang="en-IN" sz="1200">
              <a:solidFill>
                <a:schemeClr val="tx1"/>
              </a:solidFill>
              <a:cs typeface="Arial" charset="0"/>
            </a:endParaRPr>
          </a:p>
        </p:txBody>
      </p:sp>
      <p:sp>
        <p:nvSpPr>
          <p:cNvPr id="10" name="Rectangle 9">
            <a:extLst>
              <a:ext uri="{FF2B5EF4-FFF2-40B4-BE49-F238E27FC236}">
                <a16:creationId xmlns:a16="http://schemas.microsoft.com/office/drawing/2014/main" id="{5E364631-9630-4306-B192-8A6EC1D6A45F}"/>
              </a:ext>
            </a:extLst>
          </p:cNvPr>
          <p:cNvSpPr/>
          <p:nvPr/>
        </p:nvSpPr>
        <p:spPr>
          <a:xfrm>
            <a:off x="2843213" y="4567238"/>
            <a:ext cx="2736850" cy="12239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eaLnBrk="1" hangingPunct="1">
              <a:defRPr/>
            </a:pPr>
            <a:endParaRPr lang="en-IN" sz="1200">
              <a:solidFill>
                <a:schemeClr val="tx1"/>
              </a:solidFill>
              <a:cs typeface="Arial" charset="0"/>
            </a:endParaRPr>
          </a:p>
        </p:txBody>
      </p:sp>
      <p:sp>
        <p:nvSpPr>
          <p:cNvPr id="11" name="Rounded Rectangle 10">
            <a:extLst>
              <a:ext uri="{FF2B5EF4-FFF2-40B4-BE49-F238E27FC236}">
                <a16:creationId xmlns:a16="http://schemas.microsoft.com/office/drawing/2014/main" id="{E4BAB0A4-F686-4B78-B4BC-E9025BBABFAF}"/>
              </a:ext>
            </a:extLst>
          </p:cNvPr>
          <p:cNvSpPr/>
          <p:nvPr/>
        </p:nvSpPr>
        <p:spPr>
          <a:xfrm>
            <a:off x="6156325" y="1196975"/>
            <a:ext cx="2808288" cy="792163"/>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solidFill>
                  <a:schemeClr val="tx1"/>
                </a:solidFill>
              </a:rPr>
              <a:t>Client </a:t>
            </a:r>
          </a:p>
          <a:p>
            <a:pPr algn="ctr" eaLnBrk="1" hangingPunct="1">
              <a:defRPr/>
            </a:pPr>
            <a:r>
              <a:rPr lang="en-US" dirty="0">
                <a:solidFill>
                  <a:schemeClr val="tx1"/>
                </a:solidFill>
              </a:rPr>
              <a:t>Infrastructure</a:t>
            </a:r>
            <a:endParaRPr lang="en-IN" dirty="0">
              <a:solidFill>
                <a:schemeClr val="tx1"/>
              </a:solidFill>
            </a:endParaRPr>
          </a:p>
        </p:txBody>
      </p:sp>
      <p:sp>
        <p:nvSpPr>
          <p:cNvPr id="12" name="Rounded Rectangle 11">
            <a:extLst>
              <a:ext uri="{FF2B5EF4-FFF2-40B4-BE49-F238E27FC236}">
                <a16:creationId xmlns:a16="http://schemas.microsoft.com/office/drawing/2014/main" id="{194F3B00-79F7-4810-82BA-C16795CAEF35}"/>
              </a:ext>
            </a:extLst>
          </p:cNvPr>
          <p:cNvSpPr/>
          <p:nvPr/>
        </p:nvSpPr>
        <p:spPr>
          <a:xfrm>
            <a:off x="6011863" y="2276475"/>
            <a:ext cx="2952750" cy="647700"/>
          </a:xfrm>
          <a:prstGeom prst="roundRect">
            <a:avLst/>
          </a:prstGeom>
        </p:spPr>
        <p:style>
          <a:lnRef idx="2">
            <a:schemeClr val="accent6"/>
          </a:lnRef>
          <a:fillRef idx="1">
            <a:schemeClr val="lt1"/>
          </a:fillRef>
          <a:effectRef idx="0">
            <a:schemeClr val="accent6"/>
          </a:effectRef>
          <a:fontRef idx="minor">
            <a:schemeClr val="dk1"/>
          </a:fontRef>
        </p:style>
        <p:txBody>
          <a:bodyPr lIns="0" tIns="0" rIns="0" bIns="0" anchor="ctr"/>
          <a:lstStyle/>
          <a:p>
            <a:pPr algn="ctr" eaLnBrk="1" hangingPunct="1">
              <a:defRPr/>
            </a:pPr>
            <a:endParaRPr lang="en-IN" dirty="0">
              <a:solidFill>
                <a:schemeClr val="tx1"/>
              </a:solidFill>
            </a:endParaRPr>
          </a:p>
        </p:txBody>
      </p:sp>
      <p:sp>
        <p:nvSpPr>
          <p:cNvPr id="13" name="Rectangle 12">
            <a:extLst>
              <a:ext uri="{FF2B5EF4-FFF2-40B4-BE49-F238E27FC236}">
                <a16:creationId xmlns:a16="http://schemas.microsoft.com/office/drawing/2014/main" id="{B454AB6B-4DD3-443D-AD38-B928B02F7F36}"/>
              </a:ext>
            </a:extLst>
          </p:cNvPr>
          <p:cNvSpPr/>
          <p:nvPr/>
        </p:nvSpPr>
        <p:spPr>
          <a:xfrm>
            <a:off x="6084888" y="2349500"/>
            <a:ext cx="1655762" cy="5032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Application</a:t>
            </a:r>
            <a:endParaRPr lang="en-IN" dirty="0">
              <a:solidFill>
                <a:schemeClr val="tx1"/>
              </a:solidFill>
            </a:endParaRPr>
          </a:p>
        </p:txBody>
      </p:sp>
      <p:sp>
        <p:nvSpPr>
          <p:cNvPr id="15" name="Rounded Rectangle 14">
            <a:extLst>
              <a:ext uri="{FF2B5EF4-FFF2-40B4-BE49-F238E27FC236}">
                <a16:creationId xmlns:a16="http://schemas.microsoft.com/office/drawing/2014/main" id="{768BA85F-C790-4464-8CB7-0DE2AC4E51DA}"/>
              </a:ext>
            </a:extLst>
          </p:cNvPr>
          <p:cNvSpPr/>
          <p:nvPr/>
        </p:nvSpPr>
        <p:spPr>
          <a:xfrm>
            <a:off x="6011863" y="2997200"/>
            <a:ext cx="2952750" cy="1727200"/>
          </a:xfrm>
          <a:prstGeom prst="roundRect">
            <a:avLst/>
          </a:prstGeom>
        </p:spPr>
        <p:style>
          <a:lnRef idx="2">
            <a:schemeClr val="accent6"/>
          </a:lnRef>
          <a:fillRef idx="1">
            <a:schemeClr val="lt1"/>
          </a:fillRef>
          <a:effectRef idx="0">
            <a:schemeClr val="accent6"/>
          </a:effectRef>
          <a:fontRef idx="minor">
            <a:schemeClr val="dk1"/>
          </a:fontRef>
        </p:style>
        <p:txBody>
          <a:bodyPr lIns="0" tIns="0" rIns="0" bIns="0" anchor="ctr"/>
          <a:lstStyle/>
          <a:p>
            <a:pPr algn="ctr" eaLnBrk="1" hangingPunct="1">
              <a:defRPr/>
            </a:pPr>
            <a:endParaRPr lang="en-IN" dirty="0">
              <a:solidFill>
                <a:schemeClr val="tx1"/>
              </a:solidFill>
            </a:endParaRPr>
          </a:p>
        </p:txBody>
      </p:sp>
      <p:sp>
        <p:nvSpPr>
          <p:cNvPr id="16" name="Rounded Rectangle 15">
            <a:extLst>
              <a:ext uri="{FF2B5EF4-FFF2-40B4-BE49-F238E27FC236}">
                <a16:creationId xmlns:a16="http://schemas.microsoft.com/office/drawing/2014/main" id="{30673649-62E5-4841-A1D8-5499F669BF21}"/>
              </a:ext>
            </a:extLst>
          </p:cNvPr>
          <p:cNvSpPr/>
          <p:nvPr/>
        </p:nvSpPr>
        <p:spPr>
          <a:xfrm>
            <a:off x="3657600" y="3678238"/>
            <a:ext cx="1066800"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400">
                <a:solidFill>
                  <a:srgbClr val="000000"/>
                </a:solidFill>
                <a:cs typeface="Arial" charset="0"/>
              </a:rPr>
              <a:t>PaaS</a:t>
            </a:r>
            <a:endParaRPr lang="en-IN" sz="2400">
              <a:solidFill>
                <a:srgbClr val="000000"/>
              </a:solidFill>
              <a:cs typeface="Arial" charset="0"/>
            </a:endParaRPr>
          </a:p>
        </p:txBody>
      </p:sp>
      <p:sp>
        <p:nvSpPr>
          <p:cNvPr id="17" name="Rectangle 16">
            <a:extLst>
              <a:ext uri="{FF2B5EF4-FFF2-40B4-BE49-F238E27FC236}">
                <a16:creationId xmlns:a16="http://schemas.microsoft.com/office/drawing/2014/main" id="{50031FAD-AB72-4291-8B03-147DBFA47392}"/>
              </a:ext>
            </a:extLst>
          </p:cNvPr>
          <p:cNvSpPr/>
          <p:nvPr/>
        </p:nvSpPr>
        <p:spPr>
          <a:xfrm>
            <a:off x="7820025" y="2349500"/>
            <a:ext cx="496888" cy="23034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eaLnBrk="1" hangingPunct="1">
              <a:defRPr/>
            </a:pPr>
            <a:r>
              <a:rPr lang="en-US" dirty="0">
                <a:solidFill>
                  <a:schemeClr val="tx1"/>
                </a:solidFill>
              </a:rPr>
              <a:t>Virtualized  Application</a:t>
            </a:r>
            <a:endParaRPr lang="en-IN" dirty="0">
              <a:solidFill>
                <a:schemeClr val="tx1"/>
              </a:solidFill>
            </a:endParaRPr>
          </a:p>
        </p:txBody>
      </p:sp>
      <p:sp>
        <p:nvSpPr>
          <p:cNvPr id="18" name="L-Shape 17">
            <a:extLst>
              <a:ext uri="{FF2B5EF4-FFF2-40B4-BE49-F238E27FC236}">
                <a16:creationId xmlns:a16="http://schemas.microsoft.com/office/drawing/2014/main" id="{0033B08B-24C2-489C-8A5B-C3DA4BE69146}"/>
              </a:ext>
            </a:extLst>
          </p:cNvPr>
          <p:cNvSpPr/>
          <p:nvPr/>
        </p:nvSpPr>
        <p:spPr>
          <a:xfrm>
            <a:off x="6156325" y="3068638"/>
            <a:ext cx="1008063" cy="1584325"/>
          </a:xfrm>
          <a:prstGeom prst="corner">
            <a:avLst>
              <a:gd name="adj1" fmla="val 69784"/>
              <a:gd name="adj2" fmla="val 5020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p>
        </p:txBody>
      </p:sp>
      <p:sp>
        <p:nvSpPr>
          <p:cNvPr id="19" name="Rounded Rectangle 18">
            <a:extLst>
              <a:ext uri="{FF2B5EF4-FFF2-40B4-BE49-F238E27FC236}">
                <a16:creationId xmlns:a16="http://schemas.microsoft.com/office/drawing/2014/main" id="{509EE290-91FD-42DE-B940-D5B339C56F10}"/>
              </a:ext>
            </a:extLst>
          </p:cNvPr>
          <p:cNvSpPr/>
          <p:nvPr/>
        </p:nvSpPr>
        <p:spPr>
          <a:xfrm>
            <a:off x="6156325" y="4149725"/>
            <a:ext cx="1008063" cy="35877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t>Platform</a:t>
            </a:r>
            <a:endParaRPr lang="en-IN" dirty="0"/>
          </a:p>
        </p:txBody>
      </p:sp>
      <p:sp>
        <p:nvSpPr>
          <p:cNvPr id="20" name="L-Shape 19">
            <a:extLst>
              <a:ext uri="{FF2B5EF4-FFF2-40B4-BE49-F238E27FC236}">
                <a16:creationId xmlns:a16="http://schemas.microsoft.com/office/drawing/2014/main" id="{67667274-B9E6-40ED-837B-08F4FF4DA2DE}"/>
              </a:ext>
            </a:extLst>
          </p:cNvPr>
          <p:cNvSpPr/>
          <p:nvPr/>
        </p:nvSpPr>
        <p:spPr>
          <a:xfrm rot="10800000">
            <a:off x="6732588" y="3068638"/>
            <a:ext cx="1008062" cy="1584325"/>
          </a:xfrm>
          <a:prstGeom prst="corner">
            <a:avLst>
              <a:gd name="adj1" fmla="val 76939"/>
              <a:gd name="adj2" fmla="val 4828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p>
        </p:txBody>
      </p:sp>
      <p:sp>
        <p:nvSpPr>
          <p:cNvPr id="21" name="Rounded Rectangle 20">
            <a:extLst>
              <a:ext uri="{FF2B5EF4-FFF2-40B4-BE49-F238E27FC236}">
                <a16:creationId xmlns:a16="http://schemas.microsoft.com/office/drawing/2014/main" id="{0016E471-7B8A-4352-95B8-0C9CAFB0EAF0}"/>
              </a:ext>
            </a:extLst>
          </p:cNvPr>
          <p:cNvSpPr/>
          <p:nvPr/>
        </p:nvSpPr>
        <p:spPr>
          <a:xfrm>
            <a:off x="6732588" y="3213100"/>
            <a:ext cx="1008062" cy="3603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t>Service</a:t>
            </a:r>
            <a:endParaRPr lang="en-IN" dirty="0"/>
          </a:p>
        </p:txBody>
      </p:sp>
      <p:sp>
        <p:nvSpPr>
          <p:cNvPr id="22" name="Rounded Rectangle 21">
            <a:extLst>
              <a:ext uri="{FF2B5EF4-FFF2-40B4-BE49-F238E27FC236}">
                <a16:creationId xmlns:a16="http://schemas.microsoft.com/office/drawing/2014/main" id="{0B937A0A-F25F-4565-9F50-01568F7A20E0}"/>
              </a:ext>
            </a:extLst>
          </p:cNvPr>
          <p:cNvSpPr/>
          <p:nvPr/>
        </p:nvSpPr>
        <p:spPr>
          <a:xfrm>
            <a:off x="6011863" y="4797425"/>
            <a:ext cx="2952750" cy="863600"/>
          </a:xfrm>
          <a:prstGeom prst="roundRect">
            <a:avLst/>
          </a:prstGeom>
        </p:spPr>
        <p:style>
          <a:lnRef idx="2">
            <a:schemeClr val="accent6"/>
          </a:lnRef>
          <a:fillRef idx="1">
            <a:schemeClr val="lt1"/>
          </a:fillRef>
          <a:effectRef idx="0">
            <a:schemeClr val="accent6"/>
          </a:effectRef>
          <a:fontRef idx="minor">
            <a:schemeClr val="dk1"/>
          </a:fontRef>
        </p:style>
        <p:txBody>
          <a:bodyPr lIns="0" tIns="0" rIns="0" bIns="0" anchor="ctr"/>
          <a:lstStyle/>
          <a:p>
            <a:pPr algn="ctr" eaLnBrk="1" hangingPunct="1">
              <a:defRPr/>
            </a:pPr>
            <a:endParaRPr lang="en-IN" dirty="0">
              <a:solidFill>
                <a:schemeClr val="tx1"/>
              </a:solidFill>
            </a:endParaRPr>
          </a:p>
        </p:txBody>
      </p:sp>
      <p:sp>
        <p:nvSpPr>
          <p:cNvPr id="23" name="Rounded Rectangle 22">
            <a:extLst>
              <a:ext uri="{FF2B5EF4-FFF2-40B4-BE49-F238E27FC236}">
                <a16:creationId xmlns:a16="http://schemas.microsoft.com/office/drawing/2014/main" id="{384F3A1B-6889-49A5-BC4B-85588A641B24}"/>
              </a:ext>
            </a:extLst>
          </p:cNvPr>
          <p:cNvSpPr/>
          <p:nvPr/>
        </p:nvSpPr>
        <p:spPr>
          <a:xfrm>
            <a:off x="3581400" y="4897438"/>
            <a:ext cx="1219200" cy="3603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400">
                <a:solidFill>
                  <a:srgbClr val="000000"/>
                </a:solidFill>
                <a:cs typeface="Arial" charset="0"/>
              </a:rPr>
              <a:t>IaaS</a:t>
            </a:r>
            <a:endParaRPr lang="en-IN" sz="2400">
              <a:solidFill>
                <a:srgbClr val="000000"/>
              </a:solidFill>
              <a:cs typeface="Arial" charset="0"/>
            </a:endParaRPr>
          </a:p>
        </p:txBody>
      </p:sp>
      <p:sp>
        <p:nvSpPr>
          <p:cNvPr id="24" name="L-Shape 23">
            <a:extLst>
              <a:ext uri="{FF2B5EF4-FFF2-40B4-BE49-F238E27FC236}">
                <a16:creationId xmlns:a16="http://schemas.microsoft.com/office/drawing/2014/main" id="{A81D7C9A-8A5F-43D9-9F9D-6C26216B3916}"/>
              </a:ext>
            </a:extLst>
          </p:cNvPr>
          <p:cNvSpPr/>
          <p:nvPr/>
        </p:nvSpPr>
        <p:spPr>
          <a:xfrm>
            <a:off x="6084888" y="4868863"/>
            <a:ext cx="2159000" cy="720725"/>
          </a:xfrm>
          <a:prstGeom prst="corner">
            <a:avLst>
              <a:gd name="adj1" fmla="val 38498"/>
              <a:gd name="adj2" fmla="val 7413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p>
        </p:txBody>
      </p:sp>
      <p:sp>
        <p:nvSpPr>
          <p:cNvPr id="25" name="Rounded Rectangle 24">
            <a:extLst>
              <a:ext uri="{FF2B5EF4-FFF2-40B4-BE49-F238E27FC236}">
                <a16:creationId xmlns:a16="http://schemas.microsoft.com/office/drawing/2014/main" id="{AF1B4741-F9C6-46C9-917E-4E9068E6268D}"/>
              </a:ext>
            </a:extLst>
          </p:cNvPr>
          <p:cNvSpPr/>
          <p:nvPr/>
        </p:nvSpPr>
        <p:spPr>
          <a:xfrm>
            <a:off x="6237288" y="5300663"/>
            <a:ext cx="1647825" cy="3603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t>Infrastructure</a:t>
            </a:r>
            <a:endParaRPr lang="en-IN" dirty="0"/>
          </a:p>
        </p:txBody>
      </p:sp>
      <p:sp>
        <p:nvSpPr>
          <p:cNvPr id="26" name="Rectangle 25">
            <a:extLst>
              <a:ext uri="{FF2B5EF4-FFF2-40B4-BE49-F238E27FC236}">
                <a16:creationId xmlns:a16="http://schemas.microsoft.com/office/drawing/2014/main" id="{D536D8F6-FFB5-4D74-971A-21F1A6992FCA}"/>
              </a:ext>
            </a:extLst>
          </p:cNvPr>
          <p:cNvSpPr/>
          <p:nvPr/>
        </p:nvSpPr>
        <p:spPr>
          <a:xfrm>
            <a:off x="7740650" y="4868863"/>
            <a:ext cx="503238"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27" name="Rectangle 26">
            <a:extLst>
              <a:ext uri="{FF2B5EF4-FFF2-40B4-BE49-F238E27FC236}">
                <a16:creationId xmlns:a16="http://schemas.microsoft.com/office/drawing/2014/main" id="{5E0CC96A-A757-4CDC-A973-C9C609CECE81}"/>
              </a:ext>
            </a:extLst>
          </p:cNvPr>
          <p:cNvSpPr/>
          <p:nvPr/>
        </p:nvSpPr>
        <p:spPr>
          <a:xfrm>
            <a:off x="6732588" y="4868863"/>
            <a:ext cx="935037" cy="3603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solidFill>
                  <a:schemeClr val="tx1"/>
                </a:solidFill>
              </a:rPr>
              <a:t>Storage</a:t>
            </a:r>
            <a:endParaRPr lang="en-IN" dirty="0">
              <a:solidFill>
                <a:schemeClr val="tx1"/>
              </a:solidFill>
            </a:endParaRPr>
          </a:p>
        </p:txBody>
      </p:sp>
      <p:sp>
        <p:nvSpPr>
          <p:cNvPr id="28" name="Right Arrow 27">
            <a:extLst>
              <a:ext uri="{FF2B5EF4-FFF2-40B4-BE49-F238E27FC236}">
                <a16:creationId xmlns:a16="http://schemas.microsoft.com/office/drawing/2014/main" id="{12CF6185-4393-437F-809A-4479D8D31175}"/>
              </a:ext>
            </a:extLst>
          </p:cNvPr>
          <p:cNvSpPr/>
          <p:nvPr/>
        </p:nvSpPr>
        <p:spPr>
          <a:xfrm>
            <a:off x="5651500" y="2492375"/>
            <a:ext cx="288925" cy="360363"/>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29" name="Right Arrow 28">
            <a:extLst>
              <a:ext uri="{FF2B5EF4-FFF2-40B4-BE49-F238E27FC236}">
                <a16:creationId xmlns:a16="http://schemas.microsoft.com/office/drawing/2014/main" id="{877C4E56-01C5-4C52-AA68-0C0CC45D4569}"/>
              </a:ext>
            </a:extLst>
          </p:cNvPr>
          <p:cNvSpPr/>
          <p:nvPr/>
        </p:nvSpPr>
        <p:spPr>
          <a:xfrm>
            <a:off x="5651500" y="3716338"/>
            <a:ext cx="288925" cy="360362"/>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30" name="Right Arrow 29">
            <a:extLst>
              <a:ext uri="{FF2B5EF4-FFF2-40B4-BE49-F238E27FC236}">
                <a16:creationId xmlns:a16="http://schemas.microsoft.com/office/drawing/2014/main" id="{E1DABF96-8FBF-4AFE-9088-64FB6D5FA181}"/>
              </a:ext>
            </a:extLst>
          </p:cNvPr>
          <p:cNvSpPr/>
          <p:nvPr/>
        </p:nvSpPr>
        <p:spPr>
          <a:xfrm>
            <a:off x="5651500" y="5013325"/>
            <a:ext cx="288925" cy="360363"/>
          </a:xfrm>
          <a:prstGeom prst="righ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32" name="Straight Connector 31">
            <a:extLst>
              <a:ext uri="{FF2B5EF4-FFF2-40B4-BE49-F238E27FC236}">
                <a16:creationId xmlns:a16="http://schemas.microsoft.com/office/drawing/2014/main" id="{437CC56C-5966-4179-AFDC-183E34A35F05}"/>
              </a:ext>
            </a:extLst>
          </p:cNvPr>
          <p:cNvCxnSpPr>
            <a:stCxn id="4" idx="2"/>
            <a:endCxn id="5" idx="0"/>
          </p:cNvCxnSpPr>
          <p:nvPr/>
        </p:nvCxnSpPr>
        <p:spPr>
          <a:xfrm rot="5400000">
            <a:off x="1430338" y="2178050"/>
            <a:ext cx="522288" cy="158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68CF7B-B351-4501-A870-E15732C19213}"/>
              </a:ext>
            </a:extLst>
          </p:cNvPr>
          <p:cNvCxnSpPr>
            <a:endCxn id="6" idx="0"/>
          </p:cNvCxnSpPr>
          <p:nvPr/>
        </p:nvCxnSpPr>
        <p:spPr>
          <a:xfrm rot="16200000" flipH="1">
            <a:off x="1352551" y="3241675"/>
            <a:ext cx="665162" cy="1428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90E8A4-99EB-4CFC-BB05-8C77692AF9AC}"/>
              </a:ext>
            </a:extLst>
          </p:cNvPr>
          <p:cNvCxnSpPr>
            <a:stCxn id="6" idx="2"/>
          </p:cNvCxnSpPr>
          <p:nvPr/>
        </p:nvCxnSpPr>
        <p:spPr>
          <a:xfrm rot="5400000">
            <a:off x="1233488" y="4529137"/>
            <a:ext cx="901700" cy="1587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336AB9-97FB-441C-B17E-0691DDDAD8E4}"/>
              </a:ext>
            </a:extLst>
          </p:cNvPr>
          <p:cNvCxnSpPr>
            <a:stCxn id="5" idx="3"/>
          </p:cNvCxnSpPr>
          <p:nvPr/>
        </p:nvCxnSpPr>
        <p:spPr>
          <a:xfrm>
            <a:off x="2339975" y="2690813"/>
            <a:ext cx="403225" cy="635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ADA9742-7189-47A9-8EE1-1C4719E21E0B}"/>
              </a:ext>
            </a:extLst>
          </p:cNvPr>
          <p:cNvCxnSpPr/>
          <p:nvPr/>
        </p:nvCxnSpPr>
        <p:spPr>
          <a:xfrm>
            <a:off x="2286000" y="3810000"/>
            <a:ext cx="457200" cy="15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772DEE-E613-4BA0-94D6-F4A6D346126B}"/>
              </a:ext>
            </a:extLst>
          </p:cNvPr>
          <p:cNvCxnSpPr/>
          <p:nvPr/>
        </p:nvCxnSpPr>
        <p:spPr>
          <a:xfrm>
            <a:off x="2286000" y="5180013"/>
            <a:ext cx="549275" cy="158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63D25D68-DBBC-4FF7-8316-9313BCBB2C7D}"/>
              </a:ext>
            </a:extLst>
          </p:cNvPr>
          <p:cNvSpPr/>
          <p:nvPr/>
        </p:nvSpPr>
        <p:spPr>
          <a:xfrm>
            <a:off x="3657600" y="2536825"/>
            <a:ext cx="990600" cy="358775"/>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400">
                <a:solidFill>
                  <a:srgbClr val="000000"/>
                </a:solidFill>
                <a:cs typeface="Arial" charset="0"/>
              </a:rPr>
              <a:t>SaaS</a:t>
            </a:r>
            <a:endParaRPr lang="en-IN" sz="2400">
              <a:solidFill>
                <a:srgbClr val="000000"/>
              </a:solidFill>
              <a:cs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A7643-DA57-43DB-AA91-3C59150BCBC7}"/>
              </a:ext>
            </a:extLst>
          </p:cNvPr>
          <p:cNvSpPr>
            <a:spLocks noGrp="1"/>
          </p:cNvSpPr>
          <p:nvPr>
            <p:ph type="title"/>
          </p:nvPr>
        </p:nvSpPr>
        <p:spPr/>
        <p:txBody>
          <a:bodyPr/>
          <a:lstStyle/>
          <a:p>
            <a:pPr algn="ctr">
              <a:defRPr/>
            </a:pPr>
            <a:r>
              <a:rPr lang="en-US" dirty="0"/>
              <a:t>Software as a Service</a:t>
            </a:r>
          </a:p>
        </p:txBody>
      </p:sp>
      <p:sp>
        <p:nvSpPr>
          <p:cNvPr id="4" name="Rounded Rectangle 3">
            <a:extLst>
              <a:ext uri="{FF2B5EF4-FFF2-40B4-BE49-F238E27FC236}">
                <a16:creationId xmlns:a16="http://schemas.microsoft.com/office/drawing/2014/main" id="{28E3AB29-6B8A-4AD4-B767-5CA7F190EEB7}"/>
              </a:ext>
            </a:extLst>
          </p:cNvPr>
          <p:cNvSpPr/>
          <p:nvPr/>
        </p:nvSpPr>
        <p:spPr>
          <a:xfrm>
            <a:off x="1219200" y="1524000"/>
            <a:ext cx="7696200" cy="51054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buFont typeface="Wingdings" pitchFamily="2" charset="2"/>
              <a:buChar char="v"/>
              <a:defRPr/>
            </a:pPr>
            <a:r>
              <a:rPr lang="en-US" sz="2400" dirty="0">
                <a:solidFill>
                  <a:schemeClr val="tx1"/>
                </a:solidFill>
              </a:rPr>
              <a:t> </a:t>
            </a:r>
            <a:r>
              <a:rPr lang="en-US" sz="2400" b="1" dirty="0">
                <a:solidFill>
                  <a:schemeClr val="tx1"/>
                </a:solidFill>
              </a:rPr>
              <a:t>It is  a Deployment/Delivery model</a:t>
            </a:r>
          </a:p>
          <a:p>
            <a:pPr algn="just" eaLnBrk="1" hangingPunct="1">
              <a:buFont typeface="Arial" pitchFamily="34" charset="0"/>
              <a:buChar char="•"/>
              <a:defRPr/>
            </a:pPr>
            <a:r>
              <a:rPr lang="en-US" sz="2400" dirty="0">
                <a:solidFill>
                  <a:schemeClr val="tx1"/>
                </a:solidFill>
              </a:rPr>
              <a:t>    Hosted and managed by vendor</a:t>
            </a:r>
          </a:p>
          <a:p>
            <a:pPr algn="just" eaLnBrk="1" hangingPunct="1">
              <a:buFont typeface="Arial" pitchFamily="34" charset="0"/>
              <a:buChar char="•"/>
              <a:defRPr/>
            </a:pPr>
            <a:r>
              <a:rPr lang="en-US" sz="2400" dirty="0">
                <a:solidFill>
                  <a:schemeClr val="tx1"/>
                </a:solidFill>
              </a:rPr>
              <a:t>    Delivered across the internet </a:t>
            </a:r>
          </a:p>
          <a:p>
            <a:pPr algn="just" eaLnBrk="1" hangingPunct="1">
              <a:buFont typeface="Arial" pitchFamily="34" charset="0"/>
              <a:buChar char="•"/>
              <a:defRPr/>
            </a:pPr>
            <a:endParaRPr lang="en-US" sz="2400" dirty="0">
              <a:solidFill>
                <a:schemeClr val="tx1"/>
              </a:solidFill>
            </a:endParaRPr>
          </a:p>
          <a:p>
            <a:pPr algn="just" eaLnBrk="1" hangingPunct="1">
              <a:buFont typeface="Wingdings" pitchFamily="2" charset="2"/>
              <a:buChar char="v"/>
              <a:defRPr/>
            </a:pPr>
            <a:r>
              <a:rPr lang="en-US" sz="2400" b="1" dirty="0">
                <a:solidFill>
                  <a:schemeClr val="tx1"/>
                </a:solidFill>
              </a:rPr>
              <a:t> It is a Business Model : usage-based pricing(vs. perpetual license model of    on –premise software).Examples:</a:t>
            </a:r>
          </a:p>
          <a:p>
            <a:pPr algn="just" eaLnBrk="1" hangingPunct="1">
              <a:buFont typeface="Arial" pitchFamily="34" charset="0"/>
              <a:buChar char="•"/>
              <a:defRPr/>
            </a:pPr>
            <a:r>
              <a:rPr lang="en-US" sz="2400" dirty="0">
                <a:solidFill>
                  <a:schemeClr val="tx1"/>
                </a:solidFill>
              </a:rPr>
              <a:t>   Per user per month</a:t>
            </a:r>
          </a:p>
          <a:p>
            <a:pPr algn="just" eaLnBrk="1" hangingPunct="1">
              <a:buFont typeface="Arial" pitchFamily="34" charset="0"/>
              <a:buChar char="•"/>
              <a:defRPr/>
            </a:pPr>
            <a:r>
              <a:rPr lang="en-US" sz="2400" dirty="0">
                <a:solidFill>
                  <a:schemeClr val="tx1"/>
                </a:solidFill>
              </a:rPr>
              <a:t>   Per transaction</a:t>
            </a:r>
          </a:p>
          <a:p>
            <a:pPr algn="just" eaLnBrk="1" hangingPunct="1">
              <a:buFont typeface="Arial" pitchFamily="34" charset="0"/>
              <a:buChar char="•"/>
              <a:defRPr/>
            </a:pPr>
            <a:r>
              <a:rPr lang="en-US" sz="2400" dirty="0">
                <a:solidFill>
                  <a:schemeClr val="tx1"/>
                </a:solidFill>
              </a:rPr>
              <a:t>   Per GB of storage per month</a:t>
            </a:r>
          </a:p>
          <a:p>
            <a:pPr algn="just" eaLnBrk="1" hangingPunct="1">
              <a:buFont typeface="Arial" pitchFamily="34" charset="0"/>
              <a:buChar char="•"/>
              <a:defRPr/>
            </a:pPr>
            <a:endParaRPr lang="en-US" dirty="0"/>
          </a:p>
          <a:p>
            <a:pPr algn="just" eaLnBrk="1" hangingPunct="1">
              <a:buFont typeface="Arial" pitchFamily="34" charset="0"/>
              <a:buChar char="•"/>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B2ED-78FE-47E9-835A-560B95CA8BBD}"/>
              </a:ext>
            </a:extLst>
          </p:cNvPr>
          <p:cNvSpPr>
            <a:spLocks noGrp="1"/>
          </p:cNvSpPr>
          <p:nvPr>
            <p:ph type="title"/>
          </p:nvPr>
        </p:nvSpPr>
        <p:spPr/>
        <p:txBody>
          <a:bodyPr vert="horz" wrap="square" lIns="91440" tIns="45720" rIns="91440" bIns="45720" numCol="1" anchorCtr="0" compatLnSpc="1">
            <a:prstTxWarp prst="textNoShape">
              <a:avLst/>
            </a:prstTxWarp>
          </a:bodyPr>
          <a:lstStyle/>
          <a:p>
            <a:pPr algn="ctr">
              <a:defRPr/>
            </a:pPr>
            <a:r>
              <a:rPr lang="en-US">
                <a:effectLst>
                  <a:outerShdw blurRad="38100" dist="38100" dir="2700000" algn="tl">
                    <a:srgbClr val="C0C0C0"/>
                  </a:outerShdw>
                </a:effectLst>
              </a:rPr>
              <a:t>Software as a Service</a:t>
            </a:r>
          </a:p>
        </p:txBody>
      </p:sp>
      <p:sp>
        <p:nvSpPr>
          <p:cNvPr id="5" name="Rounded Rectangle 4">
            <a:extLst>
              <a:ext uri="{FF2B5EF4-FFF2-40B4-BE49-F238E27FC236}">
                <a16:creationId xmlns:a16="http://schemas.microsoft.com/office/drawing/2014/main" id="{1EF32D49-0CC4-42F1-A477-5BAC5769DB1A}"/>
              </a:ext>
            </a:extLst>
          </p:cNvPr>
          <p:cNvSpPr/>
          <p:nvPr/>
        </p:nvSpPr>
        <p:spPr>
          <a:xfrm>
            <a:off x="1295400" y="2286000"/>
            <a:ext cx="3657600" cy="27432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r>
              <a:rPr lang="en-US" sz="2400" b="1" dirty="0">
                <a:solidFill>
                  <a:schemeClr val="tx1"/>
                </a:solidFill>
              </a:rPr>
              <a:t>Architectural</a:t>
            </a:r>
          </a:p>
          <a:p>
            <a:pPr algn="just" eaLnBrk="1" hangingPunct="1">
              <a:buFont typeface="Wingdings" pitchFamily="2" charset="2"/>
              <a:buChar char="§"/>
              <a:defRPr/>
            </a:pPr>
            <a:r>
              <a:rPr lang="en-US" sz="2400" dirty="0">
                <a:solidFill>
                  <a:schemeClr val="tx1"/>
                </a:solidFill>
              </a:rPr>
              <a:t>   Multi-tenancy</a:t>
            </a:r>
          </a:p>
          <a:p>
            <a:pPr algn="just" eaLnBrk="1" hangingPunct="1">
              <a:buFont typeface="Wingdings" pitchFamily="2" charset="2"/>
              <a:buChar char="§"/>
              <a:defRPr/>
            </a:pPr>
            <a:r>
              <a:rPr lang="en-US" sz="2400" dirty="0">
                <a:solidFill>
                  <a:schemeClr val="tx1"/>
                </a:solidFill>
              </a:rPr>
              <a:t>   Scalability</a:t>
            </a:r>
          </a:p>
          <a:p>
            <a:pPr algn="just" eaLnBrk="1" hangingPunct="1">
              <a:buFont typeface="Wingdings" pitchFamily="2" charset="2"/>
              <a:buChar char="§"/>
              <a:defRPr/>
            </a:pPr>
            <a:r>
              <a:rPr lang="en-US" sz="2400" dirty="0">
                <a:solidFill>
                  <a:schemeClr val="tx1"/>
                </a:solidFill>
              </a:rPr>
              <a:t>   Security</a:t>
            </a:r>
          </a:p>
          <a:p>
            <a:pPr algn="just" eaLnBrk="1" hangingPunct="1">
              <a:buFont typeface="Wingdings" pitchFamily="2" charset="2"/>
              <a:buChar char="§"/>
              <a:defRPr/>
            </a:pPr>
            <a:r>
              <a:rPr lang="en-US" sz="2400" dirty="0">
                <a:solidFill>
                  <a:schemeClr val="tx1"/>
                </a:solidFill>
              </a:rPr>
              <a:t>   Performance</a:t>
            </a:r>
          </a:p>
        </p:txBody>
      </p:sp>
      <p:sp>
        <p:nvSpPr>
          <p:cNvPr id="6" name="Rounded Rectangle 5">
            <a:extLst>
              <a:ext uri="{FF2B5EF4-FFF2-40B4-BE49-F238E27FC236}">
                <a16:creationId xmlns:a16="http://schemas.microsoft.com/office/drawing/2014/main" id="{D1AA8430-7552-4E16-8D87-EF5104603CD3}"/>
              </a:ext>
            </a:extLst>
          </p:cNvPr>
          <p:cNvSpPr/>
          <p:nvPr/>
        </p:nvSpPr>
        <p:spPr>
          <a:xfrm>
            <a:off x="5257800" y="2286000"/>
            <a:ext cx="3657600" cy="27432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defRPr/>
            </a:pPr>
            <a:r>
              <a:rPr lang="en-US" sz="2400" b="1" dirty="0">
                <a:solidFill>
                  <a:schemeClr val="tx1"/>
                </a:solidFill>
              </a:rPr>
              <a:t>Functional </a:t>
            </a:r>
          </a:p>
          <a:p>
            <a:pPr algn="just" eaLnBrk="1" hangingPunct="1">
              <a:buFont typeface="Wingdings" pitchFamily="2" charset="2"/>
              <a:buChar char="§"/>
              <a:defRPr/>
            </a:pPr>
            <a:r>
              <a:rPr lang="en-US" sz="2400" dirty="0">
                <a:solidFill>
                  <a:schemeClr val="tx1"/>
                </a:solidFill>
              </a:rPr>
              <a:t>  Provisioning</a:t>
            </a:r>
          </a:p>
          <a:p>
            <a:pPr algn="just" eaLnBrk="1" hangingPunct="1">
              <a:buFont typeface="Wingdings" pitchFamily="2" charset="2"/>
              <a:buChar char="§"/>
              <a:defRPr/>
            </a:pPr>
            <a:r>
              <a:rPr lang="en-US" sz="2400" dirty="0">
                <a:solidFill>
                  <a:schemeClr val="tx1"/>
                </a:solidFill>
              </a:rPr>
              <a:t>  Billing</a:t>
            </a:r>
          </a:p>
          <a:p>
            <a:pPr algn="just" eaLnBrk="1" hangingPunct="1">
              <a:buFont typeface="Wingdings" pitchFamily="2" charset="2"/>
              <a:buChar char="§"/>
              <a:defRPr/>
            </a:pPr>
            <a:r>
              <a:rPr lang="en-US" sz="2400" dirty="0">
                <a:solidFill>
                  <a:schemeClr val="tx1"/>
                </a:solidFill>
              </a:rPr>
              <a:t>  Metering</a:t>
            </a:r>
          </a:p>
          <a:p>
            <a:pPr algn="just" eaLnBrk="1" hangingPunct="1">
              <a:buFont typeface="Wingdings" pitchFamily="2" charset="2"/>
              <a:buChar char="§"/>
              <a:defRPr/>
            </a:pPr>
            <a:r>
              <a:rPr lang="en-US" sz="2400" dirty="0">
                <a:solidFill>
                  <a:schemeClr val="tx1"/>
                </a:solidFill>
              </a:rPr>
              <a:t>  Monitoring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3AF02-855F-4CC6-B1B6-FD18DCA009D9}"/>
              </a:ext>
            </a:extLst>
          </p:cNvPr>
          <p:cNvSpPr>
            <a:spLocks noGrp="1"/>
          </p:cNvSpPr>
          <p:nvPr>
            <p:ph type="title"/>
          </p:nvPr>
        </p:nvSpPr>
        <p:spPr/>
        <p:txBody>
          <a:bodyPr/>
          <a:lstStyle/>
          <a:p>
            <a:pPr algn="ctr" eaLnBrk="1" hangingPunct="1">
              <a:defRPr/>
            </a:pPr>
            <a:r>
              <a:rPr lang="en-US" dirty="0"/>
              <a:t>MULTI-TENANCY</a:t>
            </a:r>
          </a:p>
        </p:txBody>
      </p:sp>
      <p:sp>
        <p:nvSpPr>
          <p:cNvPr id="29699" name="Rounded Rectangle 3">
            <a:extLst>
              <a:ext uri="{FF2B5EF4-FFF2-40B4-BE49-F238E27FC236}">
                <a16:creationId xmlns:a16="http://schemas.microsoft.com/office/drawing/2014/main" id="{49BC5ACB-B269-43E1-A32A-DD80F32686EA}"/>
              </a:ext>
            </a:extLst>
          </p:cNvPr>
          <p:cNvSpPr>
            <a:spLocks noChangeArrowheads="1"/>
          </p:cNvSpPr>
          <p:nvPr/>
        </p:nvSpPr>
        <p:spPr bwMode="auto">
          <a:xfrm>
            <a:off x="1219200" y="1371600"/>
            <a:ext cx="7696200" cy="51816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Ø"/>
            </a:pPr>
            <a:r>
              <a:rPr lang="en-US" altLang="en-US" sz="2400">
                <a:latin typeface="Gill Sans MT" panose="020B0502020104020203" pitchFamily="34" charset="0"/>
              </a:rPr>
              <a:t> Multi-tenancy is an </a:t>
            </a:r>
            <a:r>
              <a:rPr lang="en-US" altLang="en-US" sz="2400">
                <a:solidFill>
                  <a:srgbClr val="FF0000"/>
                </a:solidFill>
                <a:latin typeface="Gill Sans MT" panose="020B0502020104020203" pitchFamily="34" charset="0"/>
              </a:rPr>
              <a:t>architectural pattern </a:t>
            </a:r>
          </a:p>
          <a:p>
            <a:pPr algn="just" eaLnBrk="1" hangingPunct="1">
              <a:buFont typeface="Wingdings" panose="05000000000000000000" pitchFamily="2" charset="2"/>
              <a:buChar char="Ø"/>
            </a:pPr>
            <a:r>
              <a:rPr lang="en-US" altLang="en-US" sz="2400">
                <a:latin typeface="Gill Sans MT" panose="020B0502020104020203" pitchFamily="34" charset="0"/>
              </a:rPr>
              <a:t> A single instance of the software is run on the service provider’s infrastructure</a:t>
            </a:r>
          </a:p>
          <a:p>
            <a:pPr algn="just" eaLnBrk="1" hangingPunct="1">
              <a:buFont typeface="Wingdings" panose="05000000000000000000" pitchFamily="2" charset="2"/>
              <a:buChar char="Ø"/>
            </a:pPr>
            <a:r>
              <a:rPr lang="en-US" altLang="en-US" sz="2400">
                <a:latin typeface="Gill Sans MT" panose="020B0502020104020203" pitchFamily="34" charset="0"/>
              </a:rPr>
              <a:t> Multiple tenants access the same instance. </a:t>
            </a:r>
          </a:p>
          <a:p>
            <a:pPr algn="just" eaLnBrk="1" hangingPunct="1">
              <a:buFont typeface="Wingdings" panose="05000000000000000000" pitchFamily="2" charset="2"/>
              <a:buChar char="Ø"/>
            </a:pPr>
            <a:r>
              <a:rPr lang="en-US" altLang="en-US" sz="2400">
                <a:latin typeface="Gill Sans MT" panose="020B0502020104020203" pitchFamily="34" charset="0"/>
              </a:rPr>
              <a:t> In contrast to the multi-user model, multi-tenancy requires customizing the single instance according to the multi-faceted requirements of many tenants.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ounded Rectangle 3">
            <a:extLst>
              <a:ext uri="{FF2B5EF4-FFF2-40B4-BE49-F238E27FC236}">
                <a16:creationId xmlns:a16="http://schemas.microsoft.com/office/drawing/2014/main" id="{C31331A6-AC84-48E0-9277-07C416572339}"/>
              </a:ext>
            </a:extLst>
          </p:cNvPr>
          <p:cNvSpPr>
            <a:spLocks noChangeArrowheads="1"/>
          </p:cNvSpPr>
          <p:nvPr/>
        </p:nvSpPr>
        <p:spPr bwMode="auto">
          <a:xfrm>
            <a:off x="1143000" y="914400"/>
            <a:ext cx="7848600" cy="5638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a:latin typeface="Gill Sans MT" panose="020B0502020104020203" pitchFamily="34" charset="0"/>
              </a:rPr>
              <a:t>A Multi-tenants application lets customers (tenants) share the same hardware resources, by offering them one shared application and database instance ,while allowing them to configure the application to fit there needs as if it runs on dedicated environment.</a:t>
            </a:r>
          </a:p>
          <a:p>
            <a:pPr algn="just" eaLnBrk="1" hangingPunct="1"/>
            <a:endParaRPr lang="en-US" altLang="en-US" sz="2400">
              <a:latin typeface="Gill Sans MT" panose="020B0502020104020203" pitchFamily="34" charset="0"/>
            </a:endParaRPr>
          </a:p>
          <a:p>
            <a:pPr algn="just" eaLnBrk="1" hangingPunct="1"/>
            <a:r>
              <a:rPr lang="en-US" altLang="en-US" sz="2400">
                <a:latin typeface="Gill Sans MT" panose="020B0502020104020203" pitchFamily="34" charset="0"/>
              </a:rPr>
              <a:t>These definition focus on what we believe to be the key aspects of multi tenancy:</a:t>
            </a:r>
          </a:p>
          <a:p>
            <a:pPr algn="just" eaLnBrk="1" hangingPunct="1">
              <a:buFont typeface="Gill Sans MT" panose="020B0502020104020203" pitchFamily="34" charset="0"/>
              <a:buAutoNum type="arabicPeriod"/>
            </a:pPr>
            <a:r>
              <a:rPr lang="en-US" altLang="en-US" sz="2400">
                <a:latin typeface="Gill Sans MT" panose="020B0502020104020203" pitchFamily="34" charset="0"/>
              </a:rPr>
              <a:t>The ability of the application to share hardware resources.</a:t>
            </a:r>
          </a:p>
          <a:p>
            <a:pPr algn="just" eaLnBrk="1" hangingPunct="1">
              <a:buFont typeface="Gill Sans MT" panose="020B0502020104020203" pitchFamily="34" charset="0"/>
              <a:buAutoNum type="arabicPeriod"/>
            </a:pPr>
            <a:r>
              <a:rPr lang="en-US" altLang="en-US" sz="2400">
                <a:latin typeface="Gill Sans MT" panose="020B0502020104020203" pitchFamily="34" charset="0"/>
              </a:rPr>
              <a:t>The offering of a high degree of configurability of the software.</a:t>
            </a:r>
          </a:p>
          <a:p>
            <a:pPr algn="just" eaLnBrk="1" hangingPunct="1">
              <a:buFont typeface="Gill Sans MT" panose="020B0502020104020203" pitchFamily="34" charset="0"/>
              <a:buAutoNum type="arabicPeriod"/>
            </a:pPr>
            <a:r>
              <a:rPr lang="en-US" altLang="en-US" sz="2400">
                <a:latin typeface="Gill Sans MT" panose="020B0502020104020203" pitchFamily="34" charset="0"/>
              </a:rPr>
              <a:t>The architectural approach in which the tenants make use of a single application and database instance.</a:t>
            </a:r>
          </a:p>
        </p:txBody>
      </p:sp>
      <p:sp>
        <p:nvSpPr>
          <p:cNvPr id="2" name="Title 1">
            <a:extLst>
              <a:ext uri="{FF2B5EF4-FFF2-40B4-BE49-F238E27FC236}">
                <a16:creationId xmlns:a16="http://schemas.microsoft.com/office/drawing/2014/main" id="{FC66D08E-0CE4-4274-B940-9316CE11E2FF}"/>
              </a:ext>
            </a:extLst>
          </p:cNvPr>
          <p:cNvSpPr>
            <a:spLocks/>
          </p:cNvSpPr>
          <p:nvPr/>
        </p:nvSpPr>
        <p:spPr bwMode="auto">
          <a:xfrm>
            <a:off x="1219200" y="0"/>
            <a:ext cx="7499350" cy="1143000"/>
          </a:xfrm>
          <a:prstGeom prst="rect">
            <a:avLst/>
          </a:prstGeom>
          <a:noFill/>
          <a:ln w="9525">
            <a:noFill/>
            <a:miter lim="800000"/>
            <a:headEnd/>
            <a:tailEnd/>
          </a:ln>
        </p:spPr>
        <p:txBody>
          <a:bodyPr anchor="ctr"/>
          <a:lstStyle/>
          <a:p>
            <a:pPr algn="ctr" eaLnBrk="1" hangingPunct="1">
              <a:defRPr/>
            </a:pPr>
            <a:r>
              <a:rPr lang="en-US" sz="4300" dirty="0">
                <a:solidFill>
                  <a:srgbClr val="572314"/>
                </a:solidFill>
                <a:effectLst>
                  <a:outerShdw blurRad="50000" dist="30000" dir="5400000" algn="tl" rotWithShape="0">
                    <a:srgbClr val="000000">
                      <a:alpha val="30000"/>
                    </a:srgbClr>
                  </a:outerShdw>
                </a:effectLst>
                <a:latin typeface="+mj-lt"/>
                <a:ea typeface="+mj-ea"/>
                <a:cs typeface="+mj-cs"/>
              </a:rPr>
              <a:t>MULTI-TENANCY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9CFD-B339-4B17-B2D4-C30F7D83BF06}"/>
              </a:ext>
            </a:extLst>
          </p:cNvPr>
          <p:cNvSpPr>
            <a:spLocks noGrp="1"/>
          </p:cNvSpPr>
          <p:nvPr>
            <p:ph type="title" idx="4294967295"/>
          </p:nvPr>
        </p:nvSpPr>
        <p:spPr>
          <a:xfrm>
            <a:off x="1435100" y="198438"/>
            <a:ext cx="7499350" cy="1143000"/>
          </a:xfrm>
        </p:spPr>
        <p:txBody>
          <a:bodyPr>
            <a:normAutofit fontScale="90000"/>
          </a:bodyPr>
          <a:lstStyle/>
          <a:p>
            <a:pPr algn="ctr">
              <a:defRPr/>
            </a:pPr>
            <a:r>
              <a:rPr lang="en-US" dirty="0"/>
              <a:t>Multi-tenants Deployment Modes for Application Server </a:t>
            </a:r>
            <a:endParaRPr lang="en-IN" dirty="0"/>
          </a:p>
        </p:txBody>
      </p:sp>
      <p:sp>
        <p:nvSpPr>
          <p:cNvPr id="9" name="Oval 8">
            <a:extLst>
              <a:ext uri="{FF2B5EF4-FFF2-40B4-BE49-F238E27FC236}">
                <a16:creationId xmlns:a16="http://schemas.microsoft.com/office/drawing/2014/main" id="{13EBB18F-29AB-4721-9C47-E0DA00063F0F}"/>
              </a:ext>
            </a:extLst>
          </p:cNvPr>
          <p:cNvSpPr/>
          <p:nvPr/>
        </p:nvSpPr>
        <p:spPr>
          <a:xfrm>
            <a:off x="5486400" y="16764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Oval 10">
            <a:extLst>
              <a:ext uri="{FF2B5EF4-FFF2-40B4-BE49-F238E27FC236}">
                <a16:creationId xmlns:a16="http://schemas.microsoft.com/office/drawing/2014/main" id="{8DE3EEB8-318A-498D-88C4-044F48AD40C0}"/>
              </a:ext>
            </a:extLst>
          </p:cNvPr>
          <p:cNvSpPr/>
          <p:nvPr/>
        </p:nvSpPr>
        <p:spPr>
          <a:xfrm>
            <a:off x="5638800" y="17526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Oval 11">
            <a:extLst>
              <a:ext uri="{FF2B5EF4-FFF2-40B4-BE49-F238E27FC236}">
                <a16:creationId xmlns:a16="http://schemas.microsoft.com/office/drawing/2014/main" id="{11C8F327-BFFE-4A09-950E-137185DD325F}"/>
              </a:ext>
            </a:extLst>
          </p:cNvPr>
          <p:cNvSpPr/>
          <p:nvPr/>
        </p:nvSpPr>
        <p:spPr>
          <a:xfrm>
            <a:off x="5486400" y="22860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13" name="Oval 12">
            <a:extLst>
              <a:ext uri="{FF2B5EF4-FFF2-40B4-BE49-F238E27FC236}">
                <a16:creationId xmlns:a16="http://schemas.microsoft.com/office/drawing/2014/main" id="{4C460582-A9BA-4ED0-9ED3-8285D68517EF}"/>
              </a:ext>
            </a:extLst>
          </p:cNvPr>
          <p:cNvSpPr/>
          <p:nvPr/>
        </p:nvSpPr>
        <p:spPr>
          <a:xfrm>
            <a:off x="5638800" y="23622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16" name="Oval 15">
            <a:extLst>
              <a:ext uri="{FF2B5EF4-FFF2-40B4-BE49-F238E27FC236}">
                <a16:creationId xmlns:a16="http://schemas.microsoft.com/office/drawing/2014/main" id="{9B94F815-D275-47A4-8DCF-BAEAAF00493C}"/>
              </a:ext>
            </a:extLst>
          </p:cNvPr>
          <p:cNvSpPr/>
          <p:nvPr/>
        </p:nvSpPr>
        <p:spPr>
          <a:xfrm>
            <a:off x="7772400" y="1600200"/>
            <a:ext cx="685800" cy="533400"/>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18" name="Oval 17">
            <a:extLst>
              <a:ext uri="{FF2B5EF4-FFF2-40B4-BE49-F238E27FC236}">
                <a16:creationId xmlns:a16="http://schemas.microsoft.com/office/drawing/2014/main" id="{77710F67-C32B-4CA3-906E-08C6B0096AD9}"/>
              </a:ext>
            </a:extLst>
          </p:cNvPr>
          <p:cNvSpPr/>
          <p:nvPr/>
        </p:nvSpPr>
        <p:spPr>
          <a:xfrm>
            <a:off x="7772400" y="2209800"/>
            <a:ext cx="685800" cy="533400"/>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31753" name="TextBox 19">
            <a:extLst>
              <a:ext uri="{FF2B5EF4-FFF2-40B4-BE49-F238E27FC236}">
                <a16:creationId xmlns:a16="http://schemas.microsoft.com/office/drawing/2014/main" id="{A55AE9EB-0557-47A1-B5AC-B2A17CEB5BEE}"/>
              </a:ext>
            </a:extLst>
          </p:cNvPr>
          <p:cNvSpPr txBox="1">
            <a:spLocks noChangeArrowheads="1"/>
          </p:cNvSpPr>
          <p:nvPr/>
        </p:nvSpPr>
        <p:spPr bwMode="auto">
          <a:xfrm>
            <a:off x="5334000" y="19812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A</a:t>
            </a:r>
            <a:endParaRPr lang="en-IN" altLang="en-US" sz="1200"/>
          </a:p>
        </p:txBody>
      </p:sp>
      <p:graphicFrame>
        <p:nvGraphicFramePr>
          <p:cNvPr id="65546" name="Group 10">
            <a:extLst>
              <a:ext uri="{FF2B5EF4-FFF2-40B4-BE49-F238E27FC236}">
                <a16:creationId xmlns:a16="http://schemas.microsoft.com/office/drawing/2014/main" id="{D7FA87D5-4710-4417-AD7B-CB4C37CEBA2B}"/>
              </a:ext>
            </a:extLst>
          </p:cNvPr>
          <p:cNvGraphicFramePr>
            <a:graphicFrameLocks noGrp="1"/>
          </p:cNvGraphicFramePr>
          <p:nvPr/>
        </p:nvGraphicFramePr>
        <p:xfrm>
          <a:off x="1044575" y="1524000"/>
          <a:ext cx="7939088" cy="5168900"/>
        </p:xfrm>
        <a:graphic>
          <a:graphicData uri="http://schemas.openxmlformats.org/drawingml/2006/table">
            <a:tbl>
              <a:tblPr/>
              <a:tblGrid>
                <a:gridCol w="3970338">
                  <a:extLst>
                    <a:ext uri="{9D8B030D-6E8A-4147-A177-3AD203B41FA5}">
                      <a16:colId xmlns:a16="http://schemas.microsoft.com/office/drawing/2014/main" val="20000"/>
                    </a:ext>
                  </a:extLst>
                </a:gridCol>
                <a:gridCol w="3968750">
                  <a:extLst>
                    <a:ext uri="{9D8B030D-6E8A-4147-A177-3AD203B41FA5}">
                      <a16:colId xmlns:a16="http://schemas.microsoft.com/office/drawing/2014/main" val="20001"/>
                    </a:ext>
                  </a:extLst>
                </a:gridCol>
              </a:tblGrid>
              <a:tr h="1292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Gill Sans MT" pitchFamily="34" charset="0"/>
                          <a:cs typeface="Arial" charset="0"/>
                        </a:rPr>
                        <a:t>Fully isolated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Gill Sans MT" pitchFamily="34" charset="0"/>
                          <a:cs typeface="Arial" charset="0"/>
                        </a:rPr>
                        <a:t>Each tenant accesses an application server running on a dedicated servers.</a:t>
                      </a: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92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Gill Sans MT" pitchFamily="34" charset="0"/>
                          <a:cs typeface="Arial" charset="0"/>
                        </a:rPr>
                        <a:t>Virtualized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Gill Sans MT" pitchFamily="34" charset="0"/>
                          <a:cs typeface="Arial" charset="0"/>
                        </a:rPr>
                        <a:t>Each tenant accesses a dedicated application running on a separate virtual machine.</a:t>
                      </a:r>
                      <a:endParaRPr kumimoji="0" lang="en-IN" sz="1800" b="0" i="0" u="none" strike="noStrike" cap="none" normalizeH="0" baseline="0" dirty="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92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Gill Sans MT" pitchFamily="34" charset="0"/>
                          <a:cs typeface="Arial" charset="0"/>
                        </a:rPr>
                        <a:t>Shared Virtual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Gill Sans MT" pitchFamily="34" charset="0"/>
                          <a:cs typeface="Arial" charset="0"/>
                        </a:rPr>
                        <a:t>Each tenant accesses a dedicated application server running on a shared virtual machine. </a:t>
                      </a: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92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Gill Sans MT" pitchFamily="34" charset="0"/>
                          <a:cs typeface="Arial" charset="0"/>
                        </a:rPr>
                        <a:t>Shared Application Server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Gill Sans MT" pitchFamily="34" charset="0"/>
                          <a:cs typeface="Arial" charset="0"/>
                        </a:rPr>
                        <a:t>The tenant shared the application server and access application resources through separate session or threads.</a:t>
                      </a:r>
                      <a:endParaRPr kumimoji="0" lang="en-IN" sz="1800" b="0" i="0" u="none" strike="noStrike" cap="none" normalizeH="0" baseline="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dirty="0">
                        <a:ln>
                          <a:noFill/>
                        </a:ln>
                        <a:solidFill>
                          <a:schemeClr val="tx1"/>
                        </a:solidFill>
                        <a:effectLst/>
                        <a:latin typeface="Gill Sans MT"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1771" name="TextBox 21">
            <a:extLst>
              <a:ext uri="{FF2B5EF4-FFF2-40B4-BE49-F238E27FC236}">
                <a16:creationId xmlns:a16="http://schemas.microsoft.com/office/drawing/2014/main" id="{03715FCF-161A-484F-9096-8A9178A56F0E}"/>
              </a:ext>
            </a:extLst>
          </p:cNvPr>
          <p:cNvSpPr txBox="1">
            <a:spLocks noChangeArrowheads="1"/>
          </p:cNvSpPr>
          <p:nvPr/>
        </p:nvSpPr>
        <p:spPr bwMode="auto">
          <a:xfrm>
            <a:off x="5334000" y="25908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B</a:t>
            </a:r>
            <a:endParaRPr lang="en-IN" altLang="en-US" sz="1200"/>
          </a:p>
        </p:txBody>
      </p:sp>
      <p:sp>
        <p:nvSpPr>
          <p:cNvPr id="31772" name="TextBox 22">
            <a:extLst>
              <a:ext uri="{FF2B5EF4-FFF2-40B4-BE49-F238E27FC236}">
                <a16:creationId xmlns:a16="http://schemas.microsoft.com/office/drawing/2014/main" id="{113ADAE6-3203-42A7-B594-397537F681A6}"/>
              </a:ext>
            </a:extLst>
          </p:cNvPr>
          <p:cNvSpPr txBox="1">
            <a:spLocks noChangeArrowheads="1"/>
          </p:cNvSpPr>
          <p:nvPr/>
        </p:nvSpPr>
        <p:spPr bwMode="auto">
          <a:xfrm>
            <a:off x="6324600" y="16002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Application Server</a:t>
            </a:r>
            <a:endParaRPr lang="en-IN" altLang="en-US" sz="1200"/>
          </a:p>
        </p:txBody>
      </p:sp>
      <p:sp>
        <p:nvSpPr>
          <p:cNvPr id="31773" name="TextBox 23">
            <a:extLst>
              <a:ext uri="{FF2B5EF4-FFF2-40B4-BE49-F238E27FC236}">
                <a16:creationId xmlns:a16="http://schemas.microsoft.com/office/drawing/2014/main" id="{9F66DA9D-B0B2-4011-93EC-48D6E5994C7C}"/>
              </a:ext>
            </a:extLst>
          </p:cNvPr>
          <p:cNvSpPr txBox="1">
            <a:spLocks noChangeArrowheads="1"/>
          </p:cNvSpPr>
          <p:nvPr/>
        </p:nvSpPr>
        <p:spPr bwMode="auto">
          <a:xfrm>
            <a:off x="6324600" y="25146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Application server</a:t>
            </a:r>
            <a:endParaRPr lang="en-IN" altLang="en-US" sz="1200"/>
          </a:p>
        </p:txBody>
      </p:sp>
      <p:sp>
        <p:nvSpPr>
          <p:cNvPr id="26" name="Oval 25">
            <a:extLst>
              <a:ext uri="{FF2B5EF4-FFF2-40B4-BE49-F238E27FC236}">
                <a16:creationId xmlns:a16="http://schemas.microsoft.com/office/drawing/2014/main" id="{077F19FA-B73A-4538-9817-8464A16CD513}"/>
              </a:ext>
            </a:extLst>
          </p:cNvPr>
          <p:cNvSpPr/>
          <p:nvPr/>
        </p:nvSpPr>
        <p:spPr>
          <a:xfrm>
            <a:off x="5486400" y="28956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27" name="Oval 26">
            <a:extLst>
              <a:ext uri="{FF2B5EF4-FFF2-40B4-BE49-F238E27FC236}">
                <a16:creationId xmlns:a16="http://schemas.microsoft.com/office/drawing/2014/main" id="{7BFC71AF-91D6-4282-AA99-6901D34E9288}"/>
              </a:ext>
            </a:extLst>
          </p:cNvPr>
          <p:cNvSpPr/>
          <p:nvPr/>
        </p:nvSpPr>
        <p:spPr>
          <a:xfrm>
            <a:off x="5638800" y="29718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28" name="Oval 27">
            <a:extLst>
              <a:ext uri="{FF2B5EF4-FFF2-40B4-BE49-F238E27FC236}">
                <a16:creationId xmlns:a16="http://schemas.microsoft.com/office/drawing/2014/main" id="{1CEEE603-3CAB-4003-9219-D9E6DDC4A89A}"/>
              </a:ext>
            </a:extLst>
          </p:cNvPr>
          <p:cNvSpPr/>
          <p:nvPr/>
        </p:nvSpPr>
        <p:spPr>
          <a:xfrm>
            <a:off x="5486400" y="35052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29" name="Oval 28">
            <a:extLst>
              <a:ext uri="{FF2B5EF4-FFF2-40B4-BE49-F238E27FC236}">
                <a16:creationId xmlns:a16="http://schemas.microsoft.com/office/drawing/2014/main" id="{9AEA7DDC-0275-4BAD-AC76-52C73BE178FD}"/>
              </a:ext>
            </a:extLst>
          </p:cNvPr>
          <p:cNvSpPr/>
          <p:nvPr/>
        </p:nvSpPr>
        <p:spPr>
          <a:xfrm>
            <a:off x="5638800" y="35814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cxnSp>
        <p:nvCxnSpPr>
          <p:cNvPr id="31" name="Straight Connector 30">
            <a:extLst>
              <a:ext uri="{FF2B5EF4-FFF2-40B4-BE49-F238E27FC236}">
                <a16:creationId xmlns:a16="http://schemas.microsoft.com/office/drawing/2014/main" id="{83506920-A595-4445-A5E8-6F68F0B5755A}"/>
              </a:ext>
            </a:extLst>
          </p:cNvPr>
          <p:cNvCxnSpPr>
            <a:stCxn id="11" idx="6"/>
          </p:cNvCxnSpPr>
          <p:nvPr/>
        </p:nvCxnSpPr>
        <p:spPr>
          <a:xfrm>
            <a:off x="5943600" y="1905000"/>
            <a:ext cx="1828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D36587-4BE6-4AF2-87B3-B6D34B9E2401}"/>
              </a:ext>
            </a:extLst>
          </p:cNvPr>
          <p:cNvCxnSpPr/>
          <p:nvPr/>
        </p:nvCxnSpPr>
        <p:spPr>
          <a:xfrm>
            <a:off x="5943600" y="2514600"/>
            <a:ext cx="1828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D43DD59-0DF1-4C5F-B1BB-EF117F3354E5}"/>
              </a:ext>
            </a:extLst>
          </p:cNvPr>
          <p:cNvSpPr/>
          <p:nvPr/>
        </p:nvSpPr>
        <p:spPr>
          <a:xfrm>
            <a:off x="7620000" y="2895600"/>
            <a:ext cx="1219200" cy="4572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a:solidFill>
                  <a:schemeClr val="tx1"/>
                </a:solidFill>
              </a:rPr>
              <a:t>Virtual machine</a:t>
            </a:r>
            <a:endParaRPr lang="en-IN" sz="1600" dirty="0">
              <a:solidFill>
                <a:schemeClr val="tx1"/>
              </a:solidFill>
            </a:endParaRPr>
          </a:p>
        </p:txBody>
      </p:sp>
      <p:sp>
        <p:nvSpPr>
          <p:cNvPr id="35" name="Rectangle 34">
            <a:extLst>
              <a:ext uri="{FF2B5EF4-FFF2-40B4-BE49-F238E27FC236}">
                <a16:creationId xmlns:a16="http://schemas.microsoft.com/office/drawing/2014/main" id="{7711A95B-F10A-4BA9-AF1A-C26AD5B9DFE2}"/>
              </a:ext>
            </a:extLst>
          </p:cNvPr>
          <p:cNvSpPr/>
          <p:nvPr/>
        </p:nvSpPr>
        <p:spPr>
          <a:xfrm>
            <a:off x="7620000" y="3505200"/>
            <a:ext cx="1219200" cy="4572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dirty="0">
                <a:solidFill>
                  <a:schemeClr val="tx1"/>
                </a:solidFill>
              </a:rPr>
              <a:t>Virtual machine</a:t>
            </a:r>
            <a:endParaRPr lang="en-IN" sz="1600" dirty="0">
              <a:solidFill>
                <a:schemeClr val="tx1"/>
              </a:solidFill>
            </a:endParaRPr>
          </a:p>
        </p:txBody>
      </p:sp>
      <p:cxnSp>
        <p:nvCxnSpPr>
          <p:cNvPr id="39" name="Straight Connector 38">
            <a:extLst>
              <a:ext uri="{FF2B5EF4-FFF2-40B4-BE49-F238E27FC236}">
                <a16:creationId xmlns:a16="http://schemas.microsoft.com/office/drawing/2014/main" id="{B9B12576-690E-4757-BBE0-5E212EBE9BEC}"/>
              </a:ext>
            </a:extLst>
          </p:cNvPr>
          <p:cNvCxnSpPr>
            <a:stCxn id="27" idx="6"/>
            <a:endCxn id="34" idx="1"/>
          </p:cNvCxnSpPr>
          <p:nvPr/>
        </p:nvCxnSpPr>
        <p:spPr>
          <a:xfrm>
            <a:off x="59436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C05CC4-DA8F-452F-94B8-39B64681A773}"/>
              </a:ext>
            </a:extLst>
          </p:cNvPr>
          <p:cNvCxnSpPr/>
          <p:nvPr/>
        </p:nvCxnSpPr>
        <p:spPr>
          <a:xfrm>
            <a:off x="5943600" y="3733800"/>
            <a:ext cx="1676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1784" name="TextBox 41">
            <a:extLst>
              <a:ext uri="{FF2B5EF4-FFF2-40B4-BE49-F238E27FC236}">
                <a16:creationId xmlns:a16="http://schemas.microsoft.com/office/drawing/2014/main" id="{43F979C2-5E75-42CC-8665-4A61AC9A8123}"/>
              </a:ext>
            </a:extLst>
          </p:cNvPr>
          <p:cNvSpPr txBox="1">
            <a:spLocks noChangeArrowheads="1"/>
          </p:cNvSpPr>
          <p:nvPr/>
        </p:nvSpPr>
        <p:spPr bwMode="auto">
          <a:xfrm>
            <a:off x="6248400" y="28194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Application server</a:t>
            </a:r>
            <a:endParaRPr lang="en-IN" altLang="en-US" sz="1200"/>
          </a:p>
        </p:txBody>
      </p:sp>
      <p:sp>
        <p:nvSpPr>
          <p:cNvPr id="31785" name="TextBox 42">
            <a:extLst>
              <a:ext uri="{FF2B5EF4-FFF2-40B4-BE49-F238E27FC236}">
                <a16:creationId xmlns:a16="http://schemas.microsoft.com/office/drawing/2014/main" id="{0990F04B-0B92-4A9A-B46D-E925E5EBB44E}"/>
              </a:ext>
            </a:extLst>
          </p:cNvPr>
          <p:cNvSpPr txBox="1">
            <a:spLocks noChangeArrowheads="1"/>
          </p:cNvSpPr>
          <p:nvPr/>
        </p:nvSpPr>
        <p:spPr bwMode="auto">
          <a:xfrm>
            <a:off x="5334000" y="32004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A</a:t>
            </a:r>
            <a:endParaRPr lang="en-IN" altLang="en-US" sz="1200"/>
          </a:p>
        </p:txBody>
      </p:sp>
      <p:sp>
        <p:nvSpPr>
          <p:cNvPr id="31786" name="TextBox 43">
            <a:extLst>
              <a:ext uri="{FF2B5EF4-FFF2-40B4-BE49-F238E27FC236}">
                <a16:creationId xmlns:a16="http://schemas.microsoft.com/office/drawing/2014/main" id="{6826DECB-54B0-4C7E-A5D9-A9579A6E7DB0}"/>
              </a:ext>
            </a:extLst>
          </p:cNvPr>
          <p:cNvSpPr txBox="1">
            <a:spLocks noChangeArrowheads="1"/>
          </p:cNvSpPr>
          <p:nvPr/>
        </p:nvSpPr>
        <p:spPr bwMode="auto">
          <a:xfrm>
            <a:off x="5334000" y="3810000"/>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B</a:t>
            </a:r>
            <a:endParaRPr lang="en-IN" altLang="en-US" sz="1200"/>
          </a:p>
        </p:txBody>
      </p:sp>
      <p:sp>
        <p:nvSpPr>
          <p:cNvPr id="45" name="Oval 44">
            <a:extLst>
              <a:ext uri="{FF2B5EF4-FFF2-40B4-BE49-F238E27FC236}">
                <a16:creationId xmlns:a16="http://schemas.microsoft.com/office/drawing/2014/main" id="{B489C41E-0790-497D-A62E-366D0B4E5EB6}"/>
              </a:ext>
            </a:extLst>
          </p:cNvPr>
          <p:cNvSpPr/>
          <p:nvPr/>
        </p:nvSpPr>
        <p:spPr>
          <a:xfrm>
            <a:off x="5486400" y="41910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dirty="0"/>
          </a:p>
        </p:txBody>
      </p:sp>
      <p:sp>
        <p:nvSpPr>
          <p:cNvPr id="46" name="Oval 45">
            <a:extLst>
              <a:ext uri="{FF2B5EF4-FFF2-40B4-BE49-F238E27FC236}">
                <a16:creationId xmlns:a16="http://schemas.microsoft.com/office/drawing/2014/main" id="{85DE263C-03A1-470F-A6DE-B2F9A2E75388}"/>
              </a:ext>
            </a:extLst>
          </p:cNvPr>
          <p:cNvSpPr/>
          <p:nvPr/>
        </p:nvSpPr>
        <p:spPr>
          <a:xfrm>
            <a:off x="5638800" y="42672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47" name="Oval 46">
            <a:extLst>
              <a:ext uri="{FF2B5EF4-FFF2-40B4-BE49-F238E27FC236}">
                <a16:creationId xmlns:a16="http://schemas.microsoft.com/office/drawing/2014/main" id="{787087FE-9113-4A32-8FE0-5E0A487DA43D}"/>
              </a:ext>
            </a:extLst>
          </p:cNvPr>
          <p:cNvSpPr/>
          <p:nvPr/>
        </p:nvSpPr>
        <p:spPr>
          <a:xfrm>
            <a:off x="5486400" y="48006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48" name="Oval 47">
            <a:extLst>
              <a:ext uri="{FF2B5EF4-FFF2-40B4-BE49-F238E27FC236}">
                <a16:creationId xmlns:a16="http://schemas.microsoft.com/office/drawing/2014/main" id="{C2E1FDEA-DD73-48C4-96A7-10E06A6DA96B}"/>
              </a:ext>
            </a:extLst>
          </p:cNvPr>
          <p:cNvSpPr/>
          <p:nvPr/>
        </p:nvSpPr>
        <p:spPr>
          <a:xfrm>
            <a:off x="5638800" y="48768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53" name="Oval 52">
            <a:extLst>
              <a:ext uri="{FF2B5EF4-FFF2-40B4-BE49-F238E27FC236}">
                <a16:creationId xmlns:a16="http://schemas.microsoft.com/office/drawing/2014/main" id="{68851FBE-2306-4A6F-A53A-07A33A6BC11B}"/>
              </a:ext>
            </a:extLst>
          </p:cNvPr>
          <p:cNvSpPr/>
          <p:nvPr/>
        </p:nvSpPr>
        <p:spPr>
          <a:xfrm>
            <a:off x="6781800" y="4191000"/>
            <a:ext cx="9906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54" name="Rectangle 53">
            <a:extLst>
              <a:ext uri="{FF2B5EF4-FFF2-40B4-BE49-F238E27FC236}">
                <a16:creationId xmlns:a16="http://schemas.microsoft.com/office/drawing/2014/main" id="{9DF9C903-027C-42D0-A462-D7737A0F2917}"/>
              </a:ext>
            </a:extLst>
          </p:cNvPr>
          <p:cNvSpPr/>
          <p:nvPr/>
        </p:nvSpPr>
        <p:spPr>
          <a:xfrm>
            <a:off x="7239000" y="4419600"/>
            <a:ext cx="1447800" cy="5334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t>Virtual machine</a:t>
            </a:r>
            <a:endParaRPr lang="en-IN" dirty="0"/>
          </a:p>
        </p:txBody>
      </p:sp>
      <p:cxnSp>
        <p:nvCxnSpPr>
          <p:cNvPr id="64" name="Straight Connector 63">
            <a:extLst>
              <a:ext uri="{FF2B5EF4-FFF2-40B4-BE49-F238E27FC236}">
                <a16:creationId xmlns:a16="http://schemas.microsoft.com/office/drawing/2014/main" id="{C69020ED-BCB8-441C-8542-78CAC59AA7C2}"/>
              </a:ext>
            </a:extLst>
          </p:cNvPr>
          <p:cNvCxnSpPr>
            <a:stCxn id="48" idx="6"/>
            <a:endCxn id="53" idx="3"/>
          </p:cNvCxnSpPr>
          <p:nvPr/>
        </p:nvCxnSpPr>
        <p:spPr>
          <a:xfrm>
            <a:off x="5943600" y="5029200"/>
            <a:ext cx="982663" cy="7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C177BEA-35D1-49F0-8EDF-02AB105B6D6F}"/>
              </a:ext>
            </a:extLst>
          </p:cNvPr>
          <p:cNvCxnSpPr>
            <a:stCxn id="46" idx="6"/>
          </p:cNvCxnSpPr>
          <p:nvPr/>
        </p:nvCxnSpPr>
        <p:spPr>
          <a:xfrm>
            <a:off x="5943600" y="4419600"/>
            <a:ext cx="91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4F8612F-579F-4E0F-A6B5-8E2FED36A901}"/>
              </a:ext>
            </a:extLst>
          </p:cNvPr>
          <p:cNvSpPr/>
          <p:nvPr/>
        </p:nvSpPr>
        <p:spPr>
          <a:xfrm>
            <a:off x="5486400" y="54102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68" name="Oval 67">
            <a:extLst>
              <a:ext uri="{FF2B5EF4-FFF2-40B4-BE49-F238E27FC236}">
                <a16:creationId xmlns:a16="http://schemas.microsoft.com/office/drawing/2014/main" id="{56902DA1-5505-4FBD-984F-968B310545CA}"/>
              </a:ext>
            </a:extLst>
          </p:cNvPr>
          <p:cNvSpPr/>
          <p:nvPr/>
        </p:nvSpPr>
        <p:spPr>
          <a:xfrm>
            <a:off x="5638800" y="54864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69" name="Oval 68">
            <a:extLst>
              <a:ext uri="{FF2B5EF4-FFF2-40B4-BE49-F238E27FC236}">
                <a16:creationId xmlns:a16="http://schemas.microsoft.com/office/drawing/2014/main" id="{E9B92C64-BBFA-44CF-8B41-13B5C40EF735}"/>
              </a:ext>
            </a:extLst>
          </p:cNvPr>
          <p:cNvSpPr/>
          <p:nvPr/>
        </p:nvSpPr>
        <p:spPr>
          <a:xfrm>
            <a:off x="5486400" y="60198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70" name="Oval 69">
            <a:extLst>
              <a:ext uri="{FF2B5EF4-FFF2-40B4-BE49-F238E27FC236}">
                <a16:creationId xmlns:a16="http://schemas.microsoft.com/office/drawing/2014/main" id="{5DD21B31-735E-4E3E-AE89-8C1776311A54}"/>
              </a:ext>
            </a:extLst>
          </p:cNvPr>
          <p:cNvSpPr/>
          <p:nvPr/>
        </p:nvSpPr>
        <p:spPr>
          <a:xfrm>
            <a:off x="5638800" y="6096000"/>
            <a:ext cx="304800" cy="3048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endParaRPr lang="en-IN"/>
          </a:p>
        </p:txBody>
      </p:sp>
      <p:sp>
        <p:nvSpPr>
          <p:cNvPr id="71" name="Oval 70">
            <a:extLst>
              <a:ext uri="{FF2B5EF4-FFF2-40B4-BE49-F238E27FC236}">
                <a16:creationId xmlns:a16="http://schemas.microsoft.com/office/drawing/2014/main" id="{7F06DD43-A082-4561-A3DB-4641FA358B42}"/>
              </a:ext>
            </a:extLst>
          </p:cNvPr>
          <p:cNvSpPr/>
          <p:nvPr/>
        </p:nvSpPr>
        <p:spPr>
          <a:xfrm>
            <a:off x="7010400" y="5486400"/>
            <a:ext cx="838200"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31800" name="TextBox 76">
            <a:extLst>
              <a:ext uri="{FF2B5EF4-FFF2-40B4-BE49-F238E27FC236}">
                <a16:creationId xmlns:a16="http://schemas.microsoft.com/office/drawing/2014/main" id="{3040C1D0-C3F0-4CC3-BB04-5996BFEFBF8D}"/>
              </a:ext>
            </a:extLst>
          </p:cNvPr>
          <p:cNvSpPr txBox="1">
            <a:spLocks noChangeArrowheads="1"/>
          </p:cNvSpPr>
          <p:nvPr/>
        </p:nvSpPr>
        <p:spPr bwMode="auto">
          <a:xfrm>
            <a:off x="5334000" y="45243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A</a:t>
            </a:r>
            <a:endParaRPr lang="en-IN" altLang="en-US" sz="1200"/>
          </a:p>
        </p:txBody>
      </p:sp>
      <p:sp>
        <p:nvSpPr>
          <p:cNvPr id="31801" name="TextBox 77">
            <a:extLst>
              <a:ext uri="{FF2B5EF4-FFF2-40B4-BE49-F238E27FC236}">
                <a16:creationId xmlns:a16="http://schemas.microsoft.com/office/drawing/2014/main" id="{FF1F6BF7-4440-4D9C-B8DF-37921299BAE7}"/>
              </a:ext>
            </a:extLst>
          </p:cNvPr>
          <p:cNvSpPr txBox="1">
            <a:spLocks noChangeArrowheads="1"/>
          </p:cNvSpPr>
          <p:nvPr/>
        </p:nvSpPr>
        <p:spPr bwMode="auto">
          <a:xfrm>
            <a:off x="5334000" y="51339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B</a:t>
            </a:r>
            <a:endParaRPr lang="en-IN" altLang="en-US" sz="1200"/>
          </a:p>
        </p:txBody>
      </p:sp>
      <p:sp>
        <p:nvSpPr>
          <p:cNvPr id="79" name="Curved Right Arrow 78">
            <a:extLst>
              <a:ext uri="{FF2B5EF4-FFF2-40B4-BE49-F238E27FC236}">
                <a16:creationId xmlns:a16="http://schemas.microsoft.com/office/drawing/2014/main" id="{0A1F8C24-6F19-4C9A-A95A-21BE07292AA2}"/>
              </a:ext>
            </a:extLst>
          </p:cNvPr>
          <p:cNvSpPr/>
          <p:nvPr/>
        </p:nvSpPr>
        <p:spPr>
          <a:xfrm>
            <a:off x="7772400" y="5410200"/>
            <a:ext cx="152400" cy="228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80" name="Curved Left Arrow 79">
            <a:extLst>
              <a:ext uri="{FF2B5EF4-FFF2-40B4-BE49-F238E27FC236}">
                <a16:creationId xmlns:a16="http://schemas.microsoft.com/office/drawing/2014/main" id="{934CF988-27BA-4D83-A812-7204F31790CD}"/>
              </a:ext>
            </a:extLst>
          </p:cNvPr>
          <p:cNvSpPr/>
          <p:nvPr/>
        </p:nvSpPr>
        <p:spPr>
          <a:xfrm>
            <a:off x="7924800" y="5410200"/>
            <a:ext cx="152400" cy="228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81" name="Curved Right Arrow 80">
            <a:extLst>
              <a:ext uri="{FF2B5EF4-FFF2-40B4-BE49-F238E27FC236}">
                <a16:creationId xmlns:a16="http://schemas.microsoft.com/office/drawing/2014/main" id="{6C3409E9-5899-4B0E-BC4E-BC3185604290}"/>
              </a:ext>
            </a:extLst>
          </p:cNvPr>
          <p:cNvSpPr/>
          <p:nvPr/>
        </p:nvSpPr>
        <p:spPr>
          <a:xfrm>
            <a:off x="7772400" y="6324600"/>
            <a:ext cx="152400" cy="228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endParaRPr>
          </a:p>
        </p:txBody>
      </p:sp>
      <p:sp>
        <p:nvSpPr>
          <p:cNvPr id="83" name="Curved Left Arrow 82">
            <a:extLst>
              <a:ext uri="{FF2B5EF4-FFF2-40B4-BE49-F238E27FC236}">
                <a16:creationId xmlns:a16="http://schemas.microsoft.com/office/drawing/2014/main" id="{2D380A81-C420-4510-AE4A-F6FA80054DD5}"/>
              </a:ext>
            </a:extLst>
          </p:cNvPr>
          <p:cNvSpPr/>
          <p:nvPr/>
        </p:nvSpPr>
        <p:spPr>
          <a:xfrm>
            <a:off x="7924800" y="6324600"/>
            <a:ext cx="152400" cy="228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84" name="Curved Right Arrow 83">
            <a:extLst>
              <a:ext uri="{FF2B5EF4-FFF2-40B4-BE49-F238E27FC236}">
                <a16:creationId xmlns:a16="http://schemas.microsoft.com/office/drawing/2014/main" id="{599C0784-3E1E-4CDB-B731-CEE7766BE44C}"/>
              </a:ext>
            </a:extLst>
          </p:cNvPr>
          <p:cNvSpPr/>
          <p:nvPr/>
        </p:nvSpPr>
        <p:spPr>
          <a:xfrm>
            <a:off x="8077200" y="5791200"/>
            <a:ext cx="228600" cy="3048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tx1"/>
              </a:solidFill>
            </a:endParaRPr>
          </a:p>
        </p:txBody>
      </p:sp>
      <p:sp>
        <p:nvSpPr>
          <p:cNvPr id="85" name="Curved Left Arrow 84">
            <a:extLst>
              <a:ext uri="{FF2B5EF4-FFF2-40B4-BE49-F238E27FC236}">
                <a16:creationId xmlns:a16="http://schemas.microsoft.com/office/drawing/2014/main" id="{29572BC3-65FB-4AEE-B305-390B453B289E}"/>
              </a:ext>
            </a:extLst>
          </p:cNvPr>
          <p:cNvSpPr/>
          <p:nvPr/>
        </p:nvSpPr>
        <p:spPr>
          <a:xfrm>
            <a:off x="8305800" y="5791200"/>
            <a:ext cx="228600" cy="304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chemeClr val="tx1"/>
              </a:solidFill>
            </a:endParaRPr>
          </a:p>
        </p:txBody>
      </p:sp>
      <p:sp>
        <p:nvSpPr>
          <p:cNvPr id="31808" name="TextBox 86">
            <a:extLst>
              <a:ext uri="{FF2B5EF4-FFF2-40B4-BE49-F238E27FC236}">
                <a16:creationId xmlns:a16="http://schemas.microsoft.com/office/drawing/2014/main" id="{12843335-8993-4F73-B58E-816A213F7D53}"/>
              </a:ext>
            </a:extLst>
          </p:cNvPr>
          <p:cNvSpPr txBox="1">
            <a:spLocks noChangeArrowheads="1"/>
          </p:cNvSpPr>
          <p:nvPr/>
        </p:nvSpPr>
        <p:spPr bwMode="auto">
          <a:xfrm>
            <a:off x="7772400" y="55911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Session thread</a:t>
            </a:r>
            <a:endParaRPr lang="en-IN" altLang="en-US" sz="1200"/>
          </a:p>
        </p:txBody>
      </p:sp>
      <p:sp>
        <p:nvSpPr>
          <p:cNvPr id="31809" name="TextBox 87">
            <a:extLst>
              <a:ext uri="{FF2B5EF4-FFF2-40B4-BE49-F238E27FC236}">
                <a16:creationId xmlns:a16="http://schemas.microsoft.com/office/drawing/2014/main" id="{59A4DA71-F52E-4B4D-843B-9551561651A9}"/>
              </a:ext>
            </a:extLst>
          </p:cNvPr>
          <p:cNvSpPr txBox="1">
            <a:spLocks noChangeArrowheads="1"/>
          </p:cNvSpPr>
          <p:nvPr/>
        </p:nvSpPr>
        <p:spPr bwMode="auto">
          <a:xfrm>
            <a:off x="7772400" y="65055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Session Thread</a:t>
            </a:r>
            <a:endParaRPr lang="en-IN" altLang="en-US" sz="1200"/>
          </a:p>
        </p:txBody>
      </p:sp>
      <p:sp>
        <p:nvSpPr>
          <p:cNvPr id="31810" name="TextBox 88">
            <a:extLst>
              <a:ext uri="{FF2B5EF4-FFF2-40B4-BE49-F238E27FC236}">
                <a16:creationId xmlns:a16="http://schemas.microsoft.com/office/drawing/2014/main" id="{B9314C2F-A582-4368-8974-B99A5B4B2EC2}"/>
              </a:ext>
            </a:extLst>
          </p:cNvPr>
          <p:cNvSpPr txBox="1">
            <a:spLocks noChangeArrowheads="1"/>
          </p:cNvSpPr>
          <p:nvPr/>
        </p:nvSpPr>
        <p:spPr bwMode="auto">
          <a:xfrm>
            <a:off x="7620000" y="60483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Application Server</a:t>
            </a:r>
            <a:endParaRPr lang="en-IN" altLang="en-US" sz="1200"/>
          </a:p>
        </p:txBody>
      </p:sp>
      <p:sp>
        <p:nvSpPr>
          <p:cNvPr id="31811" name="TextBox 89">
            <a:extLst>
              <a:ext uri="{FF2B5EF4-FFF2-40B4-BE49-F238E27FC236}">
                <a16:creationId xmlns:a16="http://schemas.microsoft.com/office/drawing/2014/main" id="{AD67BC39-A84B-4ED9-B73E-AF80C79DC96D}"/>
              </a:ext>
            </a:extLst>
          </p:cNvPr>
          <p:cNvSpPr txBox="1">
            <a:spLocks noChangeArrowheads="1"/>
          </p:cNvSpPr>
          <p:nvPr/>
        </p:nvSpPr>
        <p:spPr bwMode="auto">
          <a:xfrm>
            <a:off x="5334000" y="57435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A</a:t>
            </a:r>
            <a:endParaRPr lang="en-IN" altLang="en-US" sz="1200"/>
          </a:p>
        </p:txBody>
      </p:sp>
      <p:sp>
        <p:nvSpPr>
          <p:cNvPr id="31812" name="TextBox 90">
            <a:extLst>
              <a:ext uri="{FF2B5EF4-FFF2-40B4-BE49-F238E27FC236}">
                <a16:creationId xmlns:a16="http://schemas.microsoft.com/office/drawing/2014/main" id="{859A08A0-5812-44C1-A2C2-E3EE8A346904}"/>
              </a:ext>
            </a:extLst>
          </p:cNvPr>
          <p:cNvSpPr txBox="1">
            <a:spLocks noChangeArrowheads="1"/>
          </p:cNvSpPr>
          <p:nvPr/>
        </p:nvSpPr>
        <p:spPr bwMode="auto">
          <a:xfrm>
            <a:off x="5334000" y="64293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Tenant  B</a:t>
            </a:r>
            <a:endParaRPr lang="en-IN" altLang="en-US" sz="1200"/>
          </a:p>
        </p:txBody>
      </p:sp>
      <p:cxnSp>
        <p:nvCxnSpPr>
          <p:cNvPr id="93" name="Straight Connector 92">
            <a:extLst>
              <a:ext uri="{FF2B5EF4-FFF2-40B4-BE49-F238E27FC236}">
                <a16:creationId xmlns:a16="http://schemas.microsoft.com/office/drawing/2014/main" id="{4D318D7F-034B-42F8-9AC9-EBA9E7B99D2D}"/>
              </a:ext>
            </a:extLst>
          </p:cNvPr>
          <p:cNvCxnSpPr>
            <a:stCxn id="68" idx="6"/>
          </p:cNvCxnSpPr>
          <p:nvPr/>
        </p:nvCxnSpPr>
        <p:spPr>
          <a:xfrm>
            <a:off x="5943600" y="5638800"/>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3487F40-42BB-49C9-8FAA-A1D48A8AC005}"/>
              </a:ext>
            </a:extLst>
          </p:cNvPr>
          <p:cNvCxnSpPr>
            <a:stCxn id="70" idx="6"/>
          </p:cNvCxnSpPr>
          <p:nvPr/>
        </p:nvCxnSpPr>
        <p:spPr>
          <a:xfrm>
            <a:off x="5943600" y="6248400"/>
            <a:ext cx="1295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1815" name="TextBox 97">
            <a:extLst>
              <a:ext uri="{FF2B5EF4-FFF2-40B4-BE49-F238E27FC236}">
                <a16:creationId xmlns:a16="http://schemas.microsoft.com/office/drawing/2014/main" id="{4E358652-50D6-480A-90CA-5C3C2F59D193}"/>
              </a:ext>
            </a:extLst>
          </p:cNvPr>
          <p:cNvSpPr txBox="1">
            <a:spLocks noChangeArrowheads="1"/>
          </p:cNvSpPr>
          <p:nvPr/>
        </p:nvSpPr>
        <p:spPr bwMode="auto">
          <a:xfrm>
            <a:off x="7543800" y="4067175"/>
            <a:ext cx="1447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Application server</a:t>
            </a:r>
            <a:endParaRPr lang="en-IN" altLang="en-US"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B4077-6F87-49ED-95F2-FFFCFF551C6B}"/>
              </a:ext>
            </a:extLst>
          </p:cNvPr>
          <p:cNvSpPr>
            <a:spLocks noGrp="1"/>
          </p:cNvSpPr>
          <p:nvPr>
            <p:ph type="title" idx="4294967295"/>
          </p:nvPr>
        </p:nvSpPr>
        <p:spPr>
          <a:xfrm>
            <a:off x="1258888" y="-12700"/>
            <a:ext cx="7499350" cy="417513"/>
          </a:xfrm>
        </p:spPr>
        <p:txBody>
          <a:bodyPr>
            <a:noAutofit/>
          </a:bodyPr>
          <a:lstStyle/>
          <a:p>
            <a:pPr>
              <a:defRPr/>
            </a:pPr>
            <a:r>
              <a:rPr lang="en-US" sz="2400" dirty="0"/>
              <a:t>Multi-tenants Deployment Modes in Data Centers</a:t>
            </a:r>
            <a:endParaRPr lang="en-IN" sz="2400" dirty="0"/>
          </a:p>
        </p:txBody>
      </p:sp>
      <p:graphicFrame>
        <p:nvGraphicFramePr>
          <p:cNvPr id="61691" name="Group 251">
            <a:extLst>
              <a:ext uri="{FF2B5EF4-FFF2-40B4-BE49-F238E27FC236}">
                <a16:creationId xmlns:a16="http://schemas.microsoft.com/office/drawing/2014/main" id="{F788EC0B-7B56-405F-8A84-304236B039C7}"/>
              </a:ext>
            </a:extLst>
          </p:cNvPr>
          <p:cNvGraphicFramePr>
            <a:graphicFrameLocks noGrp="1"/>
          </p:cNvGraphicFramePr>
          <p:nvPr/>
        </p:nvGraphicFramePr>
        <p:xfrm>
          <a:off x="1116013" y="541338"/>
          <a:ext cx="7777162" cy="6462712"/>
        </p:xfrm>
        <a:graphic>
          <a:graphicData uri="http://schemas.openxmlformats.org/drawingml/2006/table">
            <a:tbl>
              <a:tblPr/>
              <a:tblGrid>
                <a:gridCol w="3227387">
                  <a:extLst>
                    <a:ext uri="{9D8B030D-6E8A-4147-A177-3AD203B41FA5}">
                      <a16:colId xmlns:a16="http://schemas.microsoft.com/office/drawing/2014/main" val="20000"/>
                    </a:ext>
                  </a:extLst>
                </a:gridCol>
                <a:gridCol w="4549775">
                  <a:extLst>
                    <a:ext uri="{9D8B030D-6E8A-4147-A177-3AD203B41FA5}">
                      <a16:colId xmlns:a16="http://schemas.microsoft.com/office/drawing/2014/main" val="20001"/>
                    </a:ext>
                  </a:extLst>
                </a:gridCol>
              </a:tblGrid>
              <a:tr h="106685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Fully isolated data center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The tenants do not share any data center resources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IN" sz="1600" b="1"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600" b="0"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070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Virtualized servers</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The tenants share the same host but access different databases running on separate virtual machines</a:t>
                      </a:r>
                      <a:endParaRPr kumimoji="0" lang="en-IN" sz="1600" b="1"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600" b="0"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829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Shared Server</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The tenants share the same server (Hostname or IP) but access different databases</a:t>
                      </a:r>
                      <a:endParaRPr kumimoji="0" lang="en-IN" sz="1600" b="1"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600" b="0"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923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Shared Database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The tenants share the same server and database (shared or different ports) but access different schema(tables)</a:t>
                      </a:r>
                      <a:endParaRPr kumimoji="0" lang="en-IN" sz="1600" b="1"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600" b="0"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54556">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Shared Schema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Gill Sans MT" pitchFamily="34" charset="0"/>
                          <a:cs typeface="Arial" charset="0"/>
                        </a:rPr>
                        <a:t>The tenants share the same server, database and schema (tables).  The irrespective data is segregated by key and rows.</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IN" sz="1600" b="1"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600" b="0" i="0" u="none" strike="noStrike" cap="none" normalizeH="0" baseline="0">
                        <a:ln>
                          <a:noFill/>
                        </a:ln>
                        <a:solidFill>
                          <a:schemeClr val="tx1"/>
                        </a:solidFill>
                        <a:effectLst/>
                        <a:latin typeface="Gill Sans MT" pitchFamily="34" charset="0"/>
                        <a:cs typeface="Arial" charset="0"/>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335BBB20-FE1D-4425-8826-E16CAC6E7698}"/>
              </a:ext>
            </a:extLst>
          </p:cNvPr>
          <p:cNvSpPr/>
          <p:nvPr/>
        </p:nvSpPr>
        <p:spPr>
          <a:xfrm>
            <a:off x="4356100" y="692150"/>
            <a:ext cx="503238" cy="14446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6" name="Oval 5">
            <a:extLst>
              <a:ext uri="{FF2B5EF4-FFF2-40B4-BE49-F238E27FC236}">
                <a16:creationId xmlns:a16="http://schemas.microsoft.com/office/drawing/2014/main" id="{63E37B2A-191B-4792-8387-52FDEA1F013E}"/>
              </a:ext>
            </a:extLst>
          </p:cNvPr>
          <p:cNvSpPr/>
          <p:nvPr/>
        </p:nvSpPr>
        <p:spPr>
          <a:xfrm>
            <a:off x="4572000" y="765175"/>
            <a:ext cx="504825"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7" name="Oval 6">
            <a:extLst>
              <a:ext uri="{FF2B5EF4-FFF2-40B4-BE49-F238E27FC236}">
                <a16:creationId xmlns:a16="http://schemas.microsoft.com/office/drawing/2014/main" id="{C394F8A0-0BB3-491D-82A4-848B5123AD00}"/>
              </a:ext>
            </a:extLst>
          </p:cNvPr>
          <p:cNvSpPr/>
          <p:nvPr/>
        </p:nvSpPr>
        <p:spPr>
          <a:xfrm>
            <a:off x="4427538" y="1196975"/>
            <a:ext cx="504825" cy="14446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8" name="Oval 7">
            <a:extLst>
              <a:ext uri="{FF2B5EF4-FFF2-40B4-BE49-F238E27FC236}">
                <a16:creationId xmlns:a16="http://schemas.microsoft.com/office/drawing/2014/main" id="{B329C129-6470-403C-BFC8-8B8E9B60D6A7}"/>
              </a:ext>
            </a:extLst>
          </p:cNvPr>
          <p:cNvSpPr/>
          <p:nvPr/>
        </p:nvSpPr>
        <p:spPr>
          <a:xfrm>
            <a:off x="4643438" y="1268413"/>
            <a:ext cx="504825"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9" name="Rounded Rectangle 8">
            <a:extLst>
              <a:ext uri="{FF2B5EF4-FFF2-40B4-BE49-F238E27FC236}">
                <a16:creationId xmlns:a16="http://schemas.microsoft.com/office/drawing/2014/main" id="{1E682A31-6F6F-42A0-A2C4-5C9F1052C582}"/>
              </a:ext>
            </a:extLst>
          </p:cNvPr>
          <p:cNvSpPr/>
          <p:nvPr/>
        </p:nvSpPr>
        <p:spPr>
          <a:xfrm>
            <a:off x="4500563" y="908050"/>
            <a:ext cx="1071562" cy="217488"/>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a:t>
            </a:r>
            <a:endParaRPr lang="en-IN" sz="1200" dirty="0"/>
          </a:p>
        </p:txBody>
      </p:sp>
      <p:sp>
        <p:nvSpPr>
          <p:cNvPr id="10" name="Rounded Rectangle 9">
            <a:extLst>
              <a:ext uri="{FF2B5EF4-FFF2-40B4-BE49-F238E27FC236}">
                <a16:creationId xmlns:a16="http://schemas.microsoft.com/office/drawing/2014/main" id="{25BAD7EF-E9A5-4E0C-99FA-DB3363664C9B}"/>
              </a:ext>
            </a:extLst>
          </p:cNvPr>
          <p:cNvSpPr/>
          <p:nvPr/>
        </p:nvSpPr>
        <p:spPr>
          <a:xfrm>
            <a:off x="4652963" y="1412875"/>
            <a:ext cx="1071562"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B</a:t>
            </a:r>
            <a:endParaRPr lang="en-IN" sz="1200" dirty="0"/>
          </a:p>
        </p:txBody>
      </p:sp>
      <p:sp>
        <p:nvSpPr>
          <p:cNvPr id="13" name="Oval 12">
            <a:extLst>
              <a:ext uri="{FF2B5EF4-FFF2-40B4-BE49-F238E27FC236}">
                <a16:creationId xmlns:a16="http://schemas.microsoft.com/office/drawing/2014/main" id="{094005BE-041A-4B0D-A44F-FFCB4A72CD91}"/>
              </a:ext>
            </a:extLst>
          </p:cNvPr>
          <p:cNvSpPr/>
          <p:nvPr/>
        </p:nvSpPr>
        <p:spPr>
          <a:xfrm>
            <a:off x="6948488" y="476250"/>
            <a:ext cx="719137" cy="5048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4" name="Oval 13">
            <a:extLst>
              <a:ext uri="{FF2B5EF4-FFF2-40B4-BE49-F238E27FC236}">
                <a16:creationId xmlns:a16="http://schemas.microsoft.com/office/drawing/2014/main" id="{60C04982-1899-4A9F-AE54-B33DFA20393E}"/>
              </a:ext>
            </a:extLst>
          </p:cNvPr>
          <p:cNvSpPr/>
          <p:nvPr/>
        </p:nvSpPr>
        <p:spPr>
          <a:xfrm>
            <a:off x="7100888" y="1052513"/>
            <a:ext cx="719137" cy="5048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5" name="Flowchart: Magnetic Disk 14">
            <a:extLst>
              <a:ext uri="{FF2B5EF4-FFF2-40B4-BE49-F238E27FC236}">
                <a16:creationId xmlns:a16="http://schemas.microsoft.com/office/drawing/2014/main" id="{5E0B6A10-BEDB-4387-A41C-BB5120E21223}"/>
              </a:ext>
            </a:extLst>
          </p:cNvPr>
          <p:cNvSpPr/>
          <p:nvPr/>
        </p:nvSpPr>
        <p:spPr>
          <a:xfrm>
            <a:off x="7524750" y="549275"/>
            <a:ext cx="792163" cy="43180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16" name="Flowchart: Magnetic Disk 15">
            <a:extLst>
              <a:ext uri="{FF2B5EF4-FFF2-40B4-BE49-F238E27FC236}">
                <a16:creationId xmlns:a16="http://schemas.microsoft.com/office/drawing/2014/main" id="{7ADD5CD4-32BB-446C-B4CF-43A88BCDDC53}"/>
              </a:ext>
            </a:extLst>
          </p:cNvPr>
          <p:cNvSpPr/>
          <p:nvPr/>
        </p:nvSpPr>
        <p:spPr>
          <a:xfrm>
            <a:off x="7596188" y="1052513"/>
            <a:ext cx="792162" cy="43180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19" name="Straight Connector 18">
            <a:extLst>
              <a:ext uri="{FF2B5EF4-FFF2-40B4-BE49-F238E27FC236}">
                <a16:creationId xmlns:a16="http://schemas.microsoft.com/office/drawing/2014/main" id="{B779014F-5690-4C30-ACB8-E9AC7905D46D}"/>
              </a:ext>
            </a:extLst>
          </p:cNvPr>
          <p:cNvCxnSpPr/>
          <p:nvPr/>
        </p:nvCxnSpPr>
        <p:spPr>
          <a:xfrm>
            <a:off x="4860925" y="836613"/>
            <a:ext cx="2087563"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B6FE98-8011-4C55-B1D7-C757CBCA6538}"/>
              </a:ext>
            </a:extLst>
          </p:cNvPr>
          <p:cNvCxnSpPr/>
          <p:nvPr/>
        </p:nvCxnSpPr>
        <p:spPr>
          <a:xfrm>
            <a:off x="5005388" y="1341438"/>
            <a:ext cx="2087562"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13F8A0-A9CB-40E0-8418-872A6B25CC63}"/>
              </a:ext>
            </a:extLst>
          </p:cNvPr>
          <p:cNvSpPr/>
          <p:nvPr/>
        </p:nvSpPr>
        <p:spPr>
          <a:xfrm>
            <a:off x="4498975" y="1700213"/>
            <a:ext cx="504825"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23" name="Oval 22">
            <a:extLst>
              <a:ext uri="{FF2B5EF4-FFF2-40B4-BE49-F238E27FC236}">
                <a16:creationId xmlns:a16="http://schemas.microsoft.com/office/drawing/2014/main" id="{894EF1B9-FB16-40A8-B3FD-6ACDFA033876}"/>
              </a:ext>
            </a:extLst>
          </p:cNvPr>
          <p:cNvSpPr/>
          <p:nvPr/>
        </p:nvSpPr>
        <p:spPr>
          <a:xfrm>
            <a:off x="4714875" y="1773238"/>
            <a:ext cx="504825"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24" name="Oval 23">
            <a:extLst>
              <a:ext uri="{FF2B5EF4-FFF2-40B4-BE49-F238E27FC236}">
                <a16:creationId xmlns:a16="http://schemas.microsoft.com/office/drawing/2014/main" id="{96C98704-3F2C-4263-85A0-944A31D14EB6}"/>
              </a:ext>
            </a:extLst>
          </p:cNvPr>
          <p:cNvSpPr/>
          <p:nvPr/>
        </p:nvSpPr>
        <p:spPr>
          <a:xfrm>
            <a:off x="4500563" y="2565400"/>
            <a:ext cx="503237"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25" name="Oval 24">
            <a:extLst>
              <a:ext uri="{FF2B5EF4-FFF2-40B4-BE49-F238E27FC236}">
                <a16:creationId xmlns:a16="http://schemas.microsoft.com/office/drawing/2014/main" id="{0588F330-C0E6-4D14-BFE7-C8953086DCA2}"/>
              </a:ext>
            </a:extLst>
          </p:cNvPr>
          <p:cNvSpPr/>
          <p:nvPr/>
        </p:nvSpPr>
        <p:spPr>
          <a:xfrm>
            <a:off x="4716463" y="2636838"/>
            <a:ext cx="503237"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26" name="Rounded Rectangle 25">
            <a:extLst>
              <a:ext uri="{FF2B5EF4-FFF2-40B4-BE49-F238E27FC236}">
                <a16:creationId xmlns:a16="http://schemas.microsoft.com/office/drawing/2014/main" id="{4A9D3164-CD63-4A06-A3CA-47B53D1C2CFB}"/>
              </a:ext>
            </a:extLst>
          </p:cNvPr>
          <p:cNvSpPr/>
          <p:nvPr/>
        </p:nvSpPr>
        <p:spPr>
          <a:xfrm>
            <a:off x="4643438" y="1916113"/>
            <a:ext cx="1071562" cy="217487"/>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a:t>
            </a:r>
            <a:endParaRPr lang="en-IN" sz="1200" dirty="0"/>
          </a:p>
        </p:txBody>
      </p:sp>
      <p:sp>
        <p:nvSpPr>
          <p:cNvPr id="27" name="Rounded Rectangle 26">
            <a:extLst>
              <a:ext uri="{FF2B5EF4-FFF2-40B4-BE49-F238E27FC236}">
                <a16:creationId xmlns:a16="http://schemas.microsoft.com/office/drawing/2014/main" id="{F604572A-D89C-45E9-B755-77B3CC8A1C33}"/>
              </a:ext>
            </a:extLst>
          </p:cNvPr>
          <p:cNvSpPr/>
          <p:nvPr/>
        </p:nvSpPr>
        <p:spPr>
          <a:xfrm>
            <a:off x="4724400" y="2781300"/>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B</a:t>
            </a:r>
            <a:endParaRPr lang="en-IN" sz="1200" dirty="0"/>
          </a:p>
        </p:txBody>
      </p:sp>
      <p:cxnSp>
        <p:nvCxnSpPr>
          <p:cNvPr id="32" name="Straight Connector 31">
            <a:extLst>
              <a:ext uri="{FF2B5EF4-FFF2-40B4-BE49-F238E27FC236}">
                <a16:creationId xmlns:a16="http://schemas.microsoft.com/office/drawing/2014/main" id="{3B8279DB-E943-4B66-BE52-1C570B1A32F1}"/>
              </a:ext>
            </a:extLst>
          </p:cNvPr>
          <p:cNvCxnSpPr/>
          <p:nvPr/>
        </p:nvCxnSpPr>
        <p:spPr>
          <a:xfrm>
            <a:off x="5003800" y="1844675"/>
            <a:ext cx="2305050"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70E959-083F-408C-A3A9-82CC831A5DA9}"/>
              </a:ext>
            </a:extLst>
          </p:cNvPr>
          <p:cNvCxnSpPr/>
          <p:nvPr/>
        </p:nvCxnSpPr>
        <p:spPr>
          <a:xfrm>
            <a:off x="5076825" y="2708275"/>
            <a:ext cx="2232025"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027D5D8-7240-4F92-8B4E-0EEC332090B7}"/>
              </a:ext>
            </a:extLst>
          </p:cNvPr>
          <p:cNvSpPr/>
          <p:nvPr/>
        </p:nvSpPr>
        <p:spPr>
          <a:xfrm>
            <a:off x="4364038" y="4365625"/>
            <a:ext cx="504825"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35" name="Oval 34">
            <a:extLst>
              <a:ext uri="{FF2B5EF4-FFF2-40B4-BE49-F238E27FC236}">
                <a16:creationId xmlns:a16="http://schemas.microsoft.com/office/drawing/2014/main" id="{08C10FB7-F8A6-43DE-8B10-FD99D8266B89}"/>
              </a:ext>
            </a:extLst>
          </p:cNvPr>
          <p:cNvSpPr/>
          <p:nvPr/>
        </p:nvSpPr>
        <p:spPr>
          <a:xfrm>
            <a:off x="4579938" y="4437063"/>
            <a:ext cx="504825"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36" name="Oval 35">
            <a:extLst>
              <a:ext uri="{FF2B5EF4-FFF2-40B4-BE49-F238E27FC236}">
                <a16:creationId xmlns:a16="http://schemas.microsoft.com/office/drawing/2014/main" id="{A4509B24-236C-4D48-A463-1A2720BDAE8A}"/>
              </a:ext>
            </a:extLst>
          </p:cNvPr>
          <p:cNvSpPr/>
          <p:nvPr/>
        </p:nvSpPr>
        <p:spPr>
          <a:xfrm>
            <a:off x="4437063" y="5084763"/>
            <a:ext cx="503237"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37" name="Oval 36">
            <a:extLst>
              <a:ext uri="{FF2B5EF4-FFF2-40B4-BE49-F238E27FC236}">
                <a16:creationId xmlns:a16="http://schemas.microsoft.com/office/drawing/2014/main" id="{55AE1E03-7DC3-4BB8-B287-6493951A109C}"/>
              </a:ext>
            </a:extLst>
          </p:cNvPr>
          <p:cNvSpPr/>
          <p:nvPr/>
        </p:nvSpPr>
        <p:spPr>
          <a:xfrm>
            <a:off x="4652963" y="5157788"/>
            <a:ext cx="503237"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38" name="Rounded Rectangle 37">
            <a:extLst>
              <a:ext uri="{FF2B5EF4-FFF2-40B4-BE49-F238E27FC236}">
                <a16:creationId xmlns:a16="http://schemas.microsoft.com/office/drawing/2014/main" id="{2DEF3FEF-20CA-40A1-8193-FF7652C6DB45}"/>
              </a:ext>
            </a:extLst>
          </p:cNvPr>
          <p:cNvSpPr/>
          <p:nvPr/>
        </p:nvSpPr>
        <p:spPr>
          <a:xfrm>
            <a:off x="4508500" y="4581525"/>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a:t>
            </a:r>
            <a:endParaRPr lang="en-IN" sz="1200" dirty="0"/>
          </a:p>
        </p:txBody>
      </p:sp>
      <p:sp>
        <p:nvSpPr>
          <p:cNvPr id="39" name="Rounded Rectangle 38">
            <a:extLst>
              <a:ext uri="{FF2B5EF4-FFF2-40B4-BE49-F238E27FC236}">
                <a16:creationId xmlns:a16="http://schemas.microsoft.com/office/drawing/2014/main" id="{0B8ED65E-08CD-4B58-A578-DF0595D309B3}"/>
              </a:ext>
            </a:extLst>
          </p:cNvPr>
          <p:cNvSpPr/>
          <p:nvPr/>
        </p:nvSpPr>
        <p:spPr>
          <a:xfrm>
            <a:off x="4660900" y="5300663"/>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B</a:t>
            </a:r>
            <a:endParaRPr lang="en-IN" sz="1200" dirty="0"/>
          </a:p>
        </p:txBody>
      </p:sp>
      <p:sp>
        <p:nvSpPr>
          <p:cNvPr id="40" name="Oval 39">
            <a:extLst>
              <a:ext uri="{FF2B5EF4-FFF2-40B4-BE49-F238E27FC236}">
                <a16:creationId xmlns:a16="http://schemas.microsoft.com/office/drawing/2014/main" id="{A4F33B61-388C-4D45-BE4C-F9B69CF3E65F}"/>
              </a:ext>
            </a:extLst>
          </p:cNvPr>
          <p:cNvSpPr/>
          <p:nvPr/>
        </p:nvSpPr>
        <p:spPr>
          <a:xfrm>
            <a:off x="6156325" y="4508500"/>
            <a:ext cx="855663" cy="7207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42" name="Flowchart: Magnetic Disk 41">
            <a:extLst>
              <a:ext uri="{FF2B5EF4-FFF2-40B4-BE49-F238E27FC236}">
                <a16:creationId xmlns:a16="http://schemas.microsoft.com/office/drawing/2014/main" id="{F6C9214E-1777-49D0-8892-F886FEE42CFA}"/>
              </a:ext>
            </a:extLst>
          </p:cNvPr>
          <p:cNvSpPr/>
          <p:nvPr/>
        </p:nvSpPr>
        <p:spPr>
          <a:xfrm>
            <a:off x="6732588" y="4437063"/>
            <a:ext cx="792162" cy="43180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44" name="Straight Connector 43">
            <a:extLst>
              <a:ext uri="{FF2B5EF4-FFF2-40B4-BE49-F238E27FC236}">
                <a16:creationId xmlns:a16="http://schemas.microsoft.com/office/drawing/2014/main" id="{F06AC2DF-87B7-415F-9889-21FADDE7067A}"/>
              </a:ext>
            </a:extLst>
          </p:cNvPr>
          <p:cNvCxnSpPr/>
          <p:nvPr/>
        </p:nvCxnSpPr>
        <p:spPr>
          <a:xfrm>
            <a:off x="4716463" y="4365625"/>
            <a:ext cx="2555875"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AE4C82B-4D2C-4C63-9764-8E5F1323413D}"/>
              </a:ext>
            </a:extLst>
          </p:cNvPr>
          <p:cNvCxnSpPr/>
          <p:nvPr/>
        </p:nvCxnSpPr>
        <p:spPr>
          <a:xfrm>
            <a:off x="5013325" y="5300663"/>
            <a:ext cx="2087563"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46" name="Cube 45">
            <a:extLst>
              <a:ext uri="{FF2B5EF4-FFF2-40B4-BE49-F238E27FC236}">
                <a16:creationId xmlns:a16="http://schemas.microsoft.com/office/drawing/2014/main" id="{574635A3-874C-491A-9AC9-98024E149607}"/>
              </a:ext>
            </a:extLst>
          </p:cNvPr>
          <p:cNvSpPr/>
          <p:nvPr/>
        </p:nvSpPr>
        <p:spPr>
          <a:xfrm>
            <a:off x="7235825" y="549275"/>
            <a:ext cx="215900" cy="358775"/>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47" name="Cube 46">
            <a:extLst>
              <a:ext uri="{FF2B5EF4-FFF2-40B4-BE49-F238E27FC236}">
                <a16:creationId xmlns:a16="http://schemas.microsoft.com/office/drawing/2014/main" id="{5BD4272A-7E36-4AB5-A373-0B25AD8ABB74}"/>
              </a:ext>
            </a:extLst>
          </p:cNvPr>
          <p:cNvSpPr/>
          <p:nvPr/>
        </p:nvSpPr>
        <p:spPr>
          <a:xfrm>
            <a:off x="7308850" y="1125538"/>
            <a:ext cx="215900" cy="358775"/>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51" name="Oval 50">
            <a:extLst>
              <a:ext uri="{FF2B5EF4-FFF2-40B4-BE49-F238E27FC236}">
                <a16:creationId xmlns:a16="http://schemas.microsoft.com/office/drawing/2014/main" id="{6D2F79F8-8197-46F0-B64D-51F65D79363C}"/>
              </a:ext>
            </a:extLst>
          </p:cNvPr>
          <p:cNvSpPr/>
          <p:nvPr/>
        </p:nvSpPr>
        <p:spPr>
          <a:xfrm>
            <a:off x="7253288" y="1989138"/>
            <a:ext cx="855662" cy="7191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54" name="Cube 53">
            <a:extLst>
              <a:ext uri="{FF2B5EF4-FFF2-40B4-BE49-F238E27FC236}">
                <a16:creationId xmlns:a16="http://schemas.microsoft.com/office/drawing/2014/main" id="{6143324A-0E60-4EA0-ABD4-28173D23F72E}"/>
              </a:ext>
            </a:extLst>
          </p:cNvPr>
          <p:cNvSpPr/>
          <p:nvPr/>
        </p:nvSpPr>
        <p:spPr>
          <a:xfrm>
            <a:off x="7388225" y="2060575"/>
            <a:ext cx="352425" cy="504825"/>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55" name="Rectangle 54">
            <a:extLst>
              <a:ext uri="{FF2B5EF4-FFF2-40B4-BE49-F238E27FC236}">
                <a16:creationId xmlns:a16="http://schemas.microsoft.com/office/drawing/2014/main" id="{69850831-4D10-4252-9E1A-F6AD36246260}"/>
              </a:ext>
            </a:extLst>
          </p:cNvPr>
          <p:cNvSpPr/>
          <p:nvPr/>
        </p:nvSpPr>
        <p:spPr>
          <a:xfrm>
            <a:off x="7019925" y="1700213"/>
            <a:ext cx="1008063" cy="360362"/>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1200" dirty="0"/>
              <a:t>Virtual</a:t>
            </a:r>
          </a:p>
          <a:p>
            <a:pPr algn="ctr" eaLnBrk="1" hangingPunct="1">
              <a:defRPr/>
            </a:pPr>
            <a:r>
              <a:rPr lang="en-US" sz="1200" dirty="0"/>
              <a:t>Machine</a:t>
            </a:r>
            <a:endParaRPr lang="en-IN" sz="1200" dirty="0"/>
          </a:p>
        </p:txBody>
      </p:sp>
      <p:sp>
        <p:nvSpPr>
          <p:cNvPr id="56" name="Flowchart: Magnetic Disk 55">
            <a:extLst>
              <a:ext uri="{FF2B5EF4-FFF2-40B4-BE49-F238E27FC236}">
                <a16:creationId xmlns:a16="http://schemas.microsoft.com/office/drawing/2014/main" id="{4A2B8739-60CC-4F69-BE27-B8C176515F66}"/>
              </a:ext>
            </a:extLst>
          </p:cNvPr>
          <p:cNvSpPr/>
          <p:nvPr/>
        </p:nvSpPr>
        <p:spPr>
          <a:xfrm>
            <a:off x="7885113" y="1628775"/>
            <a:ext cx="863600" cy="5762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1000" dirty="0"/>
              <a:t>Database</a:t>
            </a:r>
            <a:endParaRPr lang="en-IN" sz="1000" dirty="0"/>
          </a:p>
        </p:txBody>
      </p:sp>
      <p:sp>
        <p:nvSpPr>
          <p:cNvPr id="60" name="Rectangle 59">
            <a:extLst>
              <a:ext uri="{FF2B5EF4-FFF2-40B4-BE49-F238E27FC236}">
                <a16:creationId xmlns:a16="http://schemas.microsoft.com/office/drawing/2014/main" id="{58B43C4E-2ECB-4222-A6F2-6787AA9E4955}"/>
              </a:ext>
            </a:extLst>
          </p:cNvPr>
          <p:cNvSpPr/>
          <p:nvPr/>
        </p:nvSpPr>
        <p:spPr>
          <a:xfrm>
            <a:off x="7019925" y="2492375"/>
            <a:ext cx="1008063" cy="360363"/>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1200" dirty="0"/>
              <a:t>Virtual</a:t>
            </a:r>
          </a:p>
          <a:p>
            <a:pPr algn="ctr" eaLnBrk="1" hangingPunct="1">
              <a:defRPr/>
            </a:pPr>
            <a:r>
              <a:rPr lang="en-US" sz="1200" dirty="0"/>
              <a:t>Machine</a:t>
            </a:r>
            <a:endParaRPr lang="en-IN" sz="1200" dirty="0"/>
          </a:p>
        </p:txBody>
      </p:sp>
      <p:sp>
        <p:nvSpPr>
          <p:cNvPr id="61" name="Flowchart: Magnetic Disk 60">
            <a:extLst>
              <a:ext uri="{FF2B5EF4-FFF2-40B4-BE49-F238E27FC236}">
                <a16:creationId xmlns:a16="http://schemas.microsoft.com/office/drawing/2014/main" id="{A8FCCDF1-A086-4052-A421-D0A0B3D0A83A}"/>
              </a:ext>
            </a:extLst>
          </p:cNvPr>
          <p:cNvSpPr/>
          <p:nvPr/>
        </p:nvSpPr>
        <p:spPr>
          <a:xfrm>
            <a:off x="7885113" y="2420938"/>
            <a:ext cx="863600" cy="398462"/>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1000" dirty="0"/>
              <a:t>Database</a:t>
            </a:r>
            <a:endParaRPr lang="en-IN" sz="1000" dirty="0"/>
          </a:p>
        </p:txBody>
      </p:sp>
      <p:sp>
        <p:nvSpPr>
          <p:cNvPr id="62" name="Cube 61">
            <a:extLst>
              <a:ext uri="{FF2B5EF4-FFF2-40B4-BE49-F238E27FC236}">
                <a16:creationId xmlns:a16="http://schemas.microsoft.com/office/drawing/2014/main" id="{ECEFDCCE-E3BE-4507-BCB9-5F82599F95A8}"/>
              </a:ext>
            </a:extLst>
          </p:cNvPr>
          <p:cNvSpPr/>
          <p:nvPr/>
        </p:nvSpPr>
        <p:spPr>
          <a:xfrm>
            <a:off x="6364288" y="4581525"/>
            <a:ext cx="350837" cy="503238"/>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63" name="Oval 62">
            <a:extLst>
              <a:ext uri="{FF2B5EF4-FFF2-40B4-BE49-F238E27FC236}">
                <a16:creationId xmlns:a16="http://schemas.microsoft.com/office/drawing/2014/main" id="{2FEE574E-DAFD-467F-B6B4-2B0DB009502C}"/>
              </a:ext>
            </a:extLst>
          </p:cNvPr>
          <p:cNvSpPr/>
          <p:nvPr/>
        </p:nvSpPr>
        <p:spPr>
          <a:xfrm>
            <a:off x="4643438" y="3255963"/>
            <a:ext cx="504825"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64" name="Oval 63">
            <a:extLst>
              <a:ext uri="{FF2B5EF4-FFF2-40B4-BE49-F238E27FC236}">
                <a16:creationId xmlns:a16="http://schemas.microsoft.com/office/drawing/2014/main" id="{A6946B30-632E-4F3E-9424-394DEF60EDC1}"/>
              </a:ext>
            </a:extLst>
          </p:cNvPr>
          <p:cNvSpPr/>
          <p:nvPr/>
        </p:nvSpPr>
        <p:spPr>
          <a:xfrm>
            <a:off x="4859338" y="3327400"/>
            <a:ext cx="504825" cy="14446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65" name="Oval 64">
            <a:extLst>
              <a:ext uri="{FF2B5EF4-FFF2-40B4-BE49-F238E27FC236}">
                <a16:creationId xmlns:a16="http://schemas.microsoft.com/office/drawing/2014/main" id="{05BBE58A-C27A-4A69-A4FC-F9EA42A567E5}"/>
              </a:ext>
            </a:extLst>
          </p:cNvPr>
          <p:cNvSpPr/>
          <p:nvPr/>
        </p:nvSpPr>
        <p:spPr>
          <a:xfrm>
            <a:off x="4716463" y="3759200"/>
            <a:ext cx="503237" cy="14446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66" name="Oval 65">
            <a:extLst>
              <a:ext uri="{FF2B5EF4-FFF2-40B4-BE49-F238E27FC236}">
                <a16:creationId xmlns:a16="http://schemas.microsoft.com/office/drawing/2014/main" id="{C914C43F-8C01-482D-AE66-7837BCA1C159}"/>
              </a:ext>
            </a:extLst>
          </p:cNvPr>
          <p:cNvSpPr/>
          <p:nvPr/>
        </p:nvSpPr>
        <p:spPr>
          <a:xfrm>
            <a:off x="4932363" y="3832225"/>
            <a:ext cx="503237"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67" name="Rounded Rectangle 66">
            <a:extLst>
              <a:ext uri="{FF2B5EF4-FFF2-40B4-BE49-F238E27FC236}">
                <a16:creationId xmlns:a16="http://schemas.microsoft.com/office/drawing/2014/main" id="{52D76684-5250-4EDE-9E37-2B5AFC6F6668}"/>
              </a:ext>
            </a:extLst>
          </p:cNvPr>
          <p:cNvSpPr/>
          <p:nvPr/>
        </p:nvSpPr>
        <p:spPr>
          <a:xfrm>
            <a:off x="4787900" y="3471863"/>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a:t>
            </a:r>
            <a:endParaRPr lang="en-IN" sz="1200" dirty="0"/>
          </a:p>
        </p:txBody>
      </p:sp>
      <p:sp>
        <p:nvSpPr>
          <p:cNvPr id="68" name="Rounded Rectangle 67">
            <a:extLst>
              <a:ext uri="{FF2B5EF4-FFF2-40B4-BE49-F238E27FC236}">
                <a16:creationId xmlns:a16="http://schemas.microsoft.com/office/drawing/2014/main" id="{A2426B21-B397-49DC-89D7-B3034CCE5DC2}"/>
              </a:ext>
            </a:extLst>
          </p:cNvPr>
          <p:cNvSpPr/>
          <p:nvPr/>
        </p:nvSpPr>
        <p:spPr>
          <a:xfrm>
            <a:off x="4940300" y="3975100"/>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B</a:t>
            </a:r>
            <a:endParaRPr lang="en-IN" sz="1200" dirty="0"/>
          </a:p>
        </p:txBody>
      </p:sp>
      <p:sp>
        <p:nvSpPr>
          <p:cNvPr id="69" name="Oval 68">
            <a:extLst>
              <a:ext uri="{FF2B5EF4-FFF2-40B4-BE49-F238E27FC236}">
                <a16:creationId xmlns:a16="http://schemas.microsoft.com/office/drawing/2014/main" id="{37C97DEC-41E8-48B3-A0E8-11102CB575D4}"/>
              </a:ext>
            </a:extLst>
          </p:cNvPr>
          <p:cNvSpPr/>
          <p:nvPr/>
        </p:nvSpPr>
        <p:spPr>
          <a:xfrm>
            <a:off x="7235825" y="3255963"/>
            <a:ext cx="855663" cy="7191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70" name="Flowchart: Magnetic Disk 69">
            <a:extLst>
              <a:ext uri="{FF2B5EF4-FFF2-40B4-BE49-F238E27FC236}">
                <a16:creationId xmlns:a16="http://schemas.microsoft.com/office/drawing/2014/main" id="{9ED48959-E3DF-4727-9B20-FC1B69CFD9A3}"/>
              </a:ext>
            </a:extLst>
          </p:cNvPr>
          <p:cNvSpPr/>
          <p:nvPr/>
        </p:nvSpPr>
        <p:spPr>
          <a:xfrm>
            <a:off x="7948613" y="3040063"/>
            <a:ext cx="792162" cy="431800"/>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71" name="Flowchart: Magnetic Disk 70">
            <a:extLst>
              <a:ext uri="{FF2B5EF4-FFF2-40B4-BE49-F238E27FC236}">
                <a16:creationId xmlns:a16="http://schemas.microsoft.com/office/drawing/2014/main" id="{1BB14CBB-8C27-4AC1-8CA9-FF6DAE236C96}"/>
              </a:ext>
            </a:extLst>
          </p:cNvPr>
          <p:cNvSpPr/>
          <p:nvPr/>
        </p:nvSpPr>
        <p:spPr>
          <a:xfrm>
            <a:off x="7885113" y="3614738"/>
            <a:ext cx="790575" cy="433387"/>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72" name="Straight Connector 71">
            <a:extLst>
              <a:ext uri="{FF2B5EF4-FFF2-40B4-BE49-F238E27FC236}">
                <a16:creationId xmlns:a16="http://schemas.microsoft.com/office/drawing/2014/main" id="{1E592997-3395-4878-A792-777052062A61}"/>
              </a:ext>
            </a:extLst>
          </p:cNvPr>
          <p:cNvCxnSpPr/>
          <p:nvPr/>
        </p:nvCxnSpPr>
        <p:spPr>
          <a:xfrm>
            <a:off x="5148263" y="3398838"/>
            <a:ext cx="2160587"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AF900A-DD6C-432B-8D4A-D8D3EE2BC823}"/>
              </a:ext>
            </a:extLst>
          </p:cNvPr>
          <p:cNvCxnSpPr/>
          <p:nvPr/>
        </p:nvCxnSpPr>
        <p:spPr>
          <a:xfrm>
            <a:off x="5292725" y="3903663"/>
            <a:ext cx="2087563"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74" name="Cube 73">
            <a:extLst>
              <a:ext uri="{FF2B5EF4-FFF2-40B4-BE49-F238E27FC236}">
                <a16:creationId xmlns:a16="http://schemas.microsoft.com/office/drawing/2014/main" id="{E6532174-1203-4F80-8DA3-F63D496CC53A}"/>
              </a:ext>
            </a:extLst>
          </p:cNvPr>
          <p:cNvSpPr/>
          <p:nvPr/>
        </p:nvSpPr>
        <p:spPr>
          <a:xfrm>
            <a:off x="7443788" y="3327400"/>
            <a:ext cx="352425" cy="504825"/>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graphicFrame>
        <p:nvGraphicFramePr>
          <p:cNvPr id="87" name="Table 86">
            <a:extLst>
              <a:ext uri="{FF2B5EF4-FFF2-40B4-BE49-F238E27FC236}">
                <a16:creationId xmlns:a16="http://schemas.microsoft.com/office/drawing/2014/main" id="{7AEE9415-D783-45A3-A97A-56DEF87DA0A6}"/>
              </a:ext>
            </a:extLst>
          </p:cNvPr>
          <p:cNvGraphicFramePr>
            <a:graphicFrameLocks noGrp="1"/>
          </p:cNvGraphicFramePr>
          <p:nvPr/>
        </p:nvGraphicFramePr>
        <p:xfrm>
          <a:off x="7596188" y="4365625"/>
          <a:ext cx="625476" cy="466728"/>
        </p:xfrm>
        <a:graphic>
          <a:graphicData uri="http://schemas.openxmlformats.org/drawingml/2006/table">
            <a:tbl>
              <a:tblPr firstRow="1" bandRow="1">
                <a:tableStyleId>{5C22544A-7EE6-4342-B048-85BDC9FD1C3A}</a:tableStyleId>
              </a:tblPr>
              <a:tblGrid>
                <a:gridCol w="208492">
                  <a:extLst>
                    <a:ext uri="{9D8B030D-6E8A-4147-A177-3AD203B41FA5}">
                      <a16:colId xmlns:a16="http://schemas.microsoft.com/office/drawing/2014/main" val="20000"/>
                    </a:ext>
                  </a:extLst>
                </a:gridCol>
                <a:gridCol w="208492">
                  <a:extLst>
                    <a:ext uri="{9D8B030D-6E8A-4147-A177-3AD203B41FA5}">
                      <a16:colId xmlns:a16="http://schemas.microsoft.com/office/drawing/2014/main" val="20001"/>
                    </a:ext>
                  </a:extLst>
                </a:gridCol>
                <a:gridCol w="208492">
                  <a:extLst>
                    <a:ext uri="{9D8B030D-6E8A-4147-A177-3AD203B41FA5}">
                      <a16:colId xmlns:a16="http://schemas.microsoft.com/office/drawing/2014/main" val="20002"/>
                    </a:ext>
                  </a:extLst>
                </a:gridCol>
              </a:tblGrid>
              <a:tr h="0">
                <a:tc>
                  <a:txBody>
                    <a:bodyPr/>
                    <a:lstStyle/>
                    <a:p>
                      <a:endParaRPr lang="en-IN" sz="100" dirty="0"/>
                    </a:p>
                  </a:txBody>
                  <a:tcPr marL="91533" marR="91533" marT="45641" marB="45641"/>
                </a:tc>
                <a:tc>
                  <a:txBody>
                    <a:bodyPr/>
                    <a:lstStyle/>
                    <a:p>
                      <a:endParaRPr lang="en-IN" sz="100"/>
                    </a:p>
                  </a:txBody>
                  <a:tcPr marL="91533" marR="91533" marT="45641" marB="45641"/>
                </a:tc>
                <a:tc>
                  <a:txBody>
                    <a:bodyPr/>
                    <a:lstStyle/>
                    <a:p>
                      <a:endParaRPr lang="en-IN" sz="100"/>
                    </a:p>
                  </a:txBody>
                  <a:tcPr marL="91533" marR="91533" marT="45641" marB="45641"/>
                </a:tc>
                <a:extLst>
                  <a:ext uri="{0D108BD9-81ED-4DB2-BD59-A6C34878D82A}">
                    <a16:rowId xmlns:a16="http://schemas.microsoft.com/office/drawing/2014/main" val="10000"/>
                  </a:ext>
                </a:extLst>
              </a:tr>
              <a:tr h="0">
                <a:tc>
                  <a:txBody>
                    <a:bodyPr/>
                    <a:lstStyle/>
                    <a:p>
                      <a:endParaRPr lang="en-IN" sz="100"/>
                    </a:p>
                  </a:txBody>
                  <a:tcPr marL="91533" marR="91533" marT="45641" marB="45641"/>
                </a:tc>
                <a:tc>
                  <a:txBody>
                    <a:bodyPr/>
                    <a:lstStyle/>
                    <a:p>
                      <a:endParaRPr lang="en-IN" sz="100"/>
                    </a:p>
                  </a:txBody>
                  <a:tcPr marL="91533" marR="91533" marT="45641" marB="45641"/>
                </a:tc>
                <a:tc>
                  <a:txBody>
                    <a:bodyPr/>
                    <a:lstStyle/>
                    <a:p>
                      <a:endParaRPr lang="en-IN" sz="100"/>
                    </a:p>
                  </a:txBody>
                  <a:tcPr marL="91533" marR="91533" marT="45641" marB="45641"/>
                </a:tc>
                <a:extLst>
                  <a:ext uri="{0D108BD9-81ED-4DB2-BD59-A6C34878D82A}">
                    <a16:rowId xmlns:a16="http://schemas.microsoft.com/office/drawing/2014/main" val="10001"/>
                  </a:ext>
                </a:extLst>
              </a:tr>
              <a:tr h="0">
                <a:tc>
                  <a:txBody>
                    <a:bodyPr/>
                    <a:lstStyle/>
                    <a:p>
                      <a:endParaRPr lang="en-IN" sz="100"/>
                    </a:p>
                  </a:txBody>
                  <a:tcPr marL="91533" marR="91533" marT="45641" marB="45641"/>
                </a:tc>
                <a:tc>
                  <a:txBody>
                    <a:bodyPr/>
                    <a:lstStyle/>
                    <a:p>
                      <a:endParaRPr lang="en-IN" sz="100"/>
                    </a:p>
                  </a:txBody>
                  <a:tcPr marL="91533" marR="91533" marT="45641" marB="45641"/>
                </a:tc>
                <a:tc>
                  <a:txBody>
                    <a:bodyPr/>
                    <a:lstStyle/>
                    <a:p>
                      <a:endParaRPr lang="en-IN" sz="100"/>
                    </a:p>
                  </a:txBody>
                  <a:tcPr marL="91533" marR="91533" marT="45641" marB="45641"/>
                </a:tc>
                <a:extLst>
                  <a:ext uri="{0D108BD9-81ED-4DB2-BD59-A6C34878D82A}">
                    <a16:rowId xmlns:a16="http://schemas.microsoft.com/office/drawing/2014/main" val="10002"/>
                  </a:ext>
                </a:extLst>
              </a:tr>
              <a:tr h="0">
                <a:tc>
                  <a:txBody>
                    <a:bodyPr/>
                    <a:lstStyle/>
                    <a:p>
                      <a:endParaRPr lang="en-IN" sz="100"/>
                    </a:p>
                  </a:txBody>
                  <a:tcPr marL="91533" marR="91533" marT="45641" marB="45641"/>
                </a:tc>
                <a:tc>
                  <a:txBody>
                    <a:bodyPr/>
                    <a:lstStyle/>
                    <a:p>
                      <a:endParaRPr lang="en-IN" sz="100"/>
                    </a:p>
                  </a:txBody>
                  <a:tcPr marL="91533" marR="91533" marT="45641" marB="45641"/>
                </a:tc>
                <a:tc>
                  <a:txBody>
                    <a:bodyPr/>
                    <a:lstStyle/>
                    <a:p>
                      <a:endParaRPr lang="en-IN" sz="100" dirty="0"/>
                    </a:p>
                  </a:txBody>
                  <a:tcPr marL="91533" marR="91533" marT="45641" marB="45641"/>
                </a:tc>
                <a:extLst>
                  <a:ext uri="{0D108BD9-81ED-4DB2-BD59-A6C34878D82A}">
                    <a16:rowId xmlns:a16="http://schemas.microsoft.com/office/drawing/2014/main" val="10003"/>
                  </a:ext>
                </a:extLst>
              </a:tr>
            </a:tbl>
          </a:graphicData>
        </a:graphic>
      </p:graphicFrame>
      <p:graphicFrame>
        <p:nvGraphicFramePr>
          <p:cNvPr id="88" name="Table 87">
            <a:extLst>
              <a:ext uri="{FF2B5EF4-FFF2-40B4-BE49-F238E27FC236}">
                <a16:creationId xmlns:a16="http://schemas.microsoft.com/office/drawing/2014/main" id="{04832A6A-7F80-4AF9-9906-F56EF695A654}"/>
              </a:ext>
            </a:extLst>
          </p:cNvPr>
          <p:cNvGraphicFramePr>
            <a:graphicFrameLocks noGrp="1"/>
          </p:cNvGraphicFramePr>
          <p:nvPr/>
        </p:nvGraphicFramePr>
        <p:xfrm>
          <a:off x="7748588" y="4518025"/>
          <a:ext cx="671511" cy="466728"/>
        </p:xfrm>
        <a:graphic>
          <a:graphicData uri="http://schemas.openxmlformats.org/drawingml/2006/table">
            <a:tbl>
              <a:tblPr firstRow="1" bandRow="1">
                <a:tableStyleId>{5C22544A-7EE6-4342-B048-85BDC9FD1C3A}</a:tableStyleId>
              </a:tblPr>
              <a:tblGrid>
                <a:gridCol w="223837">
                  <a:extLst>
                    <a:ext uri="{9D8B030D-6E8A-4147-A177-3AD203B41FA5}">
                      <a16:colId xmlns:a16="http://schemas.microsoft.com/office/drawing/2014/main" val="20000"/>
                    </a:ext>
                  </a:extLst>
                </a:gridCol>
                <a:gridCol w="223837">
                  <a:extLst>
                    <a:ext uri="{9D8B030D-6E8A-4147-A177-3AD203B41FA5}">
                      <a16:colId xmlns:a16="http://schemas.microsoft.com/office/drawing/2014/main" val="20001"/>
                    </a:ext>
                  </a:extLst>
                </a:gridCol>
                <a:gridCol w="223837">
                  <a:extLst>
                    <a:ext uri="{9D8B030D-6E8A-4147-A177-3AD203B41FA5}">
                      <a16:colId xmlns:a16="http://schemas.microsoft.com/office/drawing/2014/main" val="20002"/>
                    </a:ext>
                  </a:extLst>
                </a:gridCol>
              </a:tblGrid>
              <a:tr h="0">
                <a:tc>
                  <a:txBody>
                    <a:bodyPr/>
                    <a:lstStyle/>
                    <a:p>
                      <a:endParaRPr lang="en-IN" sz="100" dirty="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0"/>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1"/>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2"/>
                  </a:ext>
                </a:extLst>
              </a:tr>
              <a:tr h="0">
                <a:tc>
                  <a:txBody>
                    <a:bodyPr/>
                    <a:lstStyle/>
                    <a:p>
                      <a:endParaRPr lang="en-IN" sz="100" dirty="0"/>
                    </a:p>
                  </a:txBody>
                  <a:tcPr marL="91410" marR="91410" marT="45641" marB="45641"/>
                </a:tc>
                <a:tc>
                  <a:txBody>
                    <a:bodyPr/>
                    <a:lstStyle/>
                    <a:p>
                      <a:endParaRPr lang="en-IN" sz="100"/>
                    </a:p>
                  </a:txBody>
                  <a:tcPr marL="91410" marR="91410" marT="45641" marB="45641"/>
                </a:tc>
                <a:tc>
                  <a:txBody>
                    <a:bodyPr/>
                    <a:lstStyle/>
                    <a:p>
                      <a:endParaRPr lang="en-IN" sz="100" dirty="0"/>
                    </a:p>
                  </a:txBody>
                  <a:tcPr marL="91410" marR="91410" marT="45641" marB="45641"/>
                </a:tc>
                <a:extLst>
                  <a:ext uri="{0D108BD9-81ED-4DB2-BD59-A6C34878D82A}">
                    <a16:rowId xmlns:a16="http://schemas.microsoft.com/office/drawing/2014/main" val="10003"/>
                  </a:ext>
                </a:extLst>
              </a:tr>
            </a:tbl>
          </a:graphicData>
        </a:graphic>
      </p:graphicFrame>
      <p:graphicFrame>
        <p:nvGraphicFramePr>
          <p:cNvPr id="89" name="Table 88">
            <a:extLst>
              <a:ext uri="{FF2B5EF4-FFF2-40B4-BE49-F238E27FC236}">
                <a16:creationId xmlns:a16="http://schemas.microsoft.com/office/drawing/2014/main" id="{B496AE54-741D-4FA7-9BA5-54F8688AFB1F}"/>
              </a:ext>
            </a:extLst>
          </p:cNvPr>
          <p:cNvGraphicFramePr>
            <a:graphicFrameLocks noGrp="1"/>
          </p:cNvGraphicFramePr>
          <p:nvPr/>
        </p:nvGraphicFramePr>
        <p:xfrm>
          <a:off x="7164388" y="4941888"/>
          <a:ext cx="671511" cy="466728"/>
        </p:xfrm>
        <a:graphic>
          <a:graphicData uri="http://schemas.openxmlformats.org/drawingml/2006/table">
            <a:tbl>
              <a:tblPr firstRow="1" bandRow="1">
                <a:tableStyleId>{5C22544A-7EE6-4342-B048-85BDC9FD1C3A}</a:tableStyleId>
              </a:tblPr>
              <a:tblGrid>
                <a:gridCol w="223837">
                  <a:extLst>
                    <a:ext uri="{9D8B030D-6E8A-4147-A177-3AD203B41FA5}">
                      <a16:colId xmlns:a16="http://schemas.microsoft.com/office/drawing/2014/main" val="20000"/>
                    </a:ext>
                  </a:extLst>
                </a:gridCol>
                <a:gridCol w="223837">
                  <a:extLst>
                    <a:ext uri="{9D8B030D-6E8A-4147-A177-3AD203B41FA5}">
                      <a16:colId xmlns:a16="http://schemas.microsoft.com/office/drawing/2014/main" val="20001"/>
                    </a:ext>
                  </a:extLst>
                </a:gridCol>
                <a:gridCol w="223837">
                  <a:extLst>
                    <a:ext uri="{9D8B030D-6E8A-4147-A177-3AD203B41FA5}">
                      <a16:colId xmlns:a16="http://schemas.microsoft.com/office/drawing/2014/main" val="20002"/>
                    </a:ext>
                  </a:extLst>
                </a:gridCol>
              </a:tblGrid>
              <a:tr h="0">
                <a:tc>
                  <a:txBody>
                    <a:bodyPr/>
                    <a:lstStyle/>
                    <a:p>
                      <a:endParaRPr lang="en-IN" sz="100" dirty="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0"/>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1"/>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2"/>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dirty="0"/>
                    </a:p>
                  </a:txBody>
                  <a:tcPr marL="91410" marR="91410" marT="45641" marB="45641"/>
                </a:tc>
                <a:extLst>
                  <a:ext uri="{0D108BD9-81ED-4DB2-BD59-A6C34878D82A}">
                    <a16:rowId xmlns:a16="http://schemas.microsoft.com/office/drawing/2014/main" val="10003"/>
                  </a:ext>
                </a:extLst>
              </a:tr>
            </a:tbl>
          </a:graphicData>
        </a:graphic>
      </p:graphicFrame>
      <p:graphicFrame>
        <p:nvGraphicFramePr>
          <p:cNvPr id="90" name="Table 89">
            <a:extLst>
              <a:ext uri="{FF2B5EF4-FFF2-40B4-BE49-F238E27FC236}">
                <a16:creationId xmlns:a16="http://schemas.microsoft.com/office/drawing/2014/main" id="{A8443CFF-D189-4423-AFFF-E4E9883EA8EC}"/>
              </a:ext>
            </a:extLst>
          </p:cNvPr>
          <p:cNvGraphicFramePr>
            <a:graphicFrameLocks noGrp="1"/>
          </p:cNvGraphicFramePr>
          <p:nvPr/>
        </p:nvGraphicFramePr>
        <p:xfrm>
          <a:off x="7451725" y="5049838"/>
          <a:ext cx="671514" cy="466728"/>
        </p:xfrm>
        <a:graphic>
          <a:graphicData uri="http://schemas.openxmlformats.org/drawingml/2006/table">
            <a:tbl>
              <a:tblPr firstRow="1" bandRow="1">
                <a:tableStyleId>{5C22544A-7EE6-4342-B048-85BDC9FD1C3A}</a:tableStyleId>
              </a:tblPr>
              <a:tblGrid>
                <a:gridCol w="223838">
                  <a:extLst>
                    <a:ext uri="{9D8B030D-6E8A-4147-A177-3AD203B41FA5}">
                      <a16:colId xmlns:a16="http://schemas.microsoft.com/office/drawing/2014/main" val="20000"/>
                    </a:ext>
                  </a:extLst>
                </a:gridCol>
                <a:gridCol w="223838">
                  <a:extLst>
                    <a:ext uri="{9D8B030D-6E8A-4147-A177-3AD203B41FA5}">
                      <a16:colId xmlns:a16="http://schemas.microsoft.com/office/drawing/2014/main" val="20001"/>
                    </a:ext>
                  </a:extLst>
                </a:gridCol>
                <a:gridCol w="223838">
                  <a:extLst>
                    <a:ext uri="{9D8B030D-6E8A-4147-A177-3AD203B41FA5}">
                      <a16:colId xmlns:a16="http://schemas.microsoft.com/office/drawing/2014/main" val="20002"/>
                    </a:ext>
                  </a:extLst>
                </a:gridCol>
              </a:tblGrid>
              <a:tr h="0">
                <a:tc>
                  <a:txBody>
                    <a:bodyPr/>
                    <a:lstStyle/>
                    <a:p>
                      <a:endParaRPr lang="en-IN" sz="100" dirty="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0"/>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1"/>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a:p>
                  </a:txBody>
                  <a:tcPr marL="91410" marR="91410" marT="45641" marB="45641"/>
                </a:tc>
                <a:extLst>
                  <a:ext uri="{0D108BD9-81ED-4DB2-BD59-A6C34878D82A}">
                    <a16:rowId xmlns:a16="http://schemas.microsoft.com/office/drawing/2014/main" val="10002"/>
                  </a:ext>
                </a:extLst>
              </a:tr>
              <a:tr h="0">
                <a:tc>
                  <a:txBody>
                    <a:bodyPr/>
                    <a:lstStyle/>
                    <a:p>
                      <a:endParaRPr lang="en-IN" sz="100"/>
                    </a:p>
                  </a:txBody>
                  <a:tcPr marL="91410" marR="91410" marT="45641" marB="45641"/>
                </a:tc>
                <a:tc>
                  <a:txBody>
                    <a:bodyPr/>
                    <a:lstStyle/>
                    <a:p>
                      <a:endParaRPr lang="en-IN" sz="100"/>
                    </a:p>
                  </a:txBody>
                  <a:tcPr marL="91410" marR="91410" marT="45641" marB="45641"/>
                </a:tc>
                <a:tc>
                  <a:txBody>
                    <a:bodyPr/>
                    <a:lstStyle/>
                    <a:p>
                      <a:endParaRPr lang="en-IN" sz="100" dirty="0"/>
                    </a:p>
                  </a:txBody>
                  <a:tcPr marL="91410" marR="91410" marT="45641" marB="45641"/>
                </a:tc>
                <a:extLst>
                  <a:ext uri="{0D108BD9-81ED-4DB2-BD59-A6C34878D82A}">
                    <a16:rowId xmlns:a16="http://schemas.microsoft.com/office/drawing/2014/main" val="10003"/>
                  </a:ext>
                </a:extLst>
              </a:tr>
            </a:tbl>
          </a:graphicData>
        </a:graphic>
      </p:graphicFrame>
      <p:sp>
        <p:nvSpPr>
          <p:cNvPr id="91" name="Oval 90">
            <a:extLst>
              <a:ext uri="{FF2B5EF4-FFF2-40B4-BE49-F238E27FC236}">
                <a16:creationId xmlns:a16="http://schemas.microsoft.com/office/drawing/2014/main" id="{86D745C8-73C2-4D01-B290-798DE1E94846}"/>
              </a:ext>
            </a:extLst>
          </p:cNvPr>
          <p:cNvSpPr/>
          <p:nvPr/>
        </p:nvSpPr>
        <p:spPr>
          <a:xfrm>
            <a:off x="4516438" y="5661025"/>
            <a:ext cx="504825" cy="144463"/>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2" name="Oval 91">
            <a:extLst>
              <a:ext uri="{FF2B5EF4-FFF2-40B4-BE49-F238E27FC236}">
                <a16:creationId xmlns:a16="http://schemas.microsoft.com/office/drawing/2014/main" id="{429CC1C1-4B59-4FDC-9B4C-F4DB36FA08CA}"/>
              </a:ext>
            </a:extLst>
          </p:cNvPr>
          <p:cNvSpPr/>
          <p:nvPr/>
        </p:nvSpPr>
        <p:spPr>
          <a:xfrm>
            <a:off x="4732338" y="5732463"/>
            <a:ext cx="504825"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93" name="Oval 92">
            <a:extLst>
              <a:ext uri="{FF2B5EF4-FFF2-40B4-BE49-F238E27FC236}">
                <a16:creationId xmlns:a16="http://schemas.microsoft.com/office/drawing/2014/main" id="{8BC43FB1-E90D-446A-8437-5A49D344D327}"/>
              </a:ext>
            </a:extLst>
          </p:cNvPr>
          <p:cNvSpPr/>
          <p:nvPr/>
        </p:nvSpPr>
        <p:spPr>
          <a:xfrm>
            <a:off x="4589463" y="6381750"/>
            <a:ext cx="503237" cy="14287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4" name="Oval 93">
            <a:extLst>
              <a:ext uri="{FF2B5EF4-FFF2-40B4-BE49-F238E27FC236}">
                <a16:creationId xmlns:a16="http://schemas.microsoft.com/office/drawing/2014/main" id="{CB748194-765B-43AC-A3A1-BEB6F83035A5}"/>
              </a:ext>
            </a:extLst>
          </p:cNvPr>
          <p:cNvSpPr/>
          <p:nvPr/>
        </p:nvSpPr>
        <p:spPr>
          <a:xfrm>
            <a:off x="4805363" y="6453188"/>
            <a:ext cx="503237" cy="144462"/>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dirty="0"/>
          </a:p>
          <a:p>
            <a:pPr algn="ctr" eaLnBrk="1" hangingPunct="1">
              <a:defRPr/>
            </a:pPr>
            <a:endParaRPr lang="en-IN" dirty="0"/>
          </a:p>
        </p:txBody>
      </p:sp>
      <p:sp>
        <p:nvSpPr>
          <p:cNvPr id="95" name="Rounded Rectangle 94">
            <a:extLst>
              <a:ext uri="{FF2B5EF4-FFF2-40B4-BE49-F238E27FC236}">
                <a16:creationId xmlns:a16="http://schemas.microsoft.com/office/drawing/2014/main" id="{E16DBA39-5449-4487-BC8A-F8D02AA396B1}"/>
              </a:ext>
            </a:extLst>
          </p:cNvPr>
          <p:cNvSpPr/>
          <p:nvPr/>
        </p:nvSpPr>
        <p:spPr>
          <a:xfrm>
            <a:off x="4660900" y="5876925"/>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a:t>
            </a:r>
            <a:endParaRPr lang="en-IN" sz="1200" dirty="0"/>
          </a:p>
        </p:txBody>
      </p:sp>
      <p:sp>
        <p:nvSpPr>
          <p:cNvPr id="96" name="Rounded Rectangle 95">
            <a:extLst>
              <a:ext uri="{FF2B5EF4-FFF2-40B4-BE49-F238E27FC236}">
                <a16:creationId xmlns:a16="http://schemas.microsoft.com/office/drawing/2014/main" id="{210179E9-DFAD-4A7B-B3FF-DD34EAA6E486}"/>
              </a:ext>
            </a:extLst>
          </p:cNvPr>
          <p:cNvSpPr/>
          <p:nvPr/>
        </p:nvSpPr>
        <p:spPr>
          <a:xfrm>
            <a:off x="4813300" y="6597650"/>
            <a:ext cx="1071563"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B</a:t>
            </a:r>
            <a:endParaRPr lang="en-IN" sz="1200" dirty="0"/>
          </a:p>
        </p:txBody>
      </p:sp>
      <p:sp>
        <p:nvSpPr>
          <p:cNvPr id="97" name="Oval 96">
            <a:extLst>
              <a:ext uri="{FF2B5EF4-FFF2-40B4-BE49-F238E27FC236}">
                <a16:creationId xmlns:a16="http://schemas.microsoft.com/office/drawing/2014/main" id="{BC76A06C-102B-44FB-8D9E-C2379E6BFE81}"/>
              </a:ext>
            </a:extLst>
          </p:cNvPr>
          <p:cNvSpPr/>
          <p:nvPr/>
        </p:nvSpPr>
        <p:spPr>
          <a:xfrm>
            <a:off x="6308725" y="5805488"/>
            <a:ext cx="855663" cy="719137"/>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sp>
        <p:nvSpPr>
          <p:cNvPr id="98" name="Flowchart: Magnetic Disk 97">
            <a:extLst>
              <a:ext uri="{FF2B5EF4-FFF2-40B4-BE49-F238E27FC236}">
                <a16:creationId xmlns:a16="http://schemas.microsoft.com/office/drawing/2014/main" id="{DCA72CA3-0938-4FB9-9250-B5D1A70C70A8}"/>
              </a:ext>
            </a:extLst>
          </p:cNvPr>
          <p:cNvSpPr/>
          <p:nvPr/>
        </p:nvSpPr>
        <p:spPr>
          <a:xfrm>
            <a:off x="6884988" y="5732463"/>
            <a:ext cx="792162" cy="433387"/>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cxnSp>
        <p:nvCxnSpPr>
          <p:cNvPr id="99" name="Straight Connector 98">
            <a:extLst>
              <a:ext uri="{FF2B5EF4-FFF2-40B4-BE49-F238E27FC236}">
                <a16:creationId xmlns:a16="http://schemas.microsoft.com/office/drawing/2014/main" id="{ADBA0E87-49EF-4A6E-995E-B96421CADCE2}"/>
              </a:ext>
            </a:extLst>
          </p:cNvPr>
          <p:cNvCxnSpPr/>
          <p:nvPr/>
        </p:nvCxnSpPr>
        <p:spPr>
          <a:xfrm>
            <a:off x="4868863" y="5661025"/>
            <a:ext cx="2943225" cy="504825"/>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C7DE92-E159-41FA-B6C1-A46767DB1A49}"/>
              </a:ext>
            </a:extLst>
          </p:cNvPr>
          <p:cNvCxnSpPr/>
          <p:nvPr/>
        </p:nvCxnSpPr>
        <p:spPr>
          <a:xfrm>
            <a:off x="5165725" y="6597650"/>
            <a:ext cx="2700338" cy="0"/>
          </a:xfrm>
          <a:prstGeom prst="line">
            <a:avLst/>
          </a:prstGeom>
          <a:ln w="15875">
            <a:tailEnd type="none"/>
          </a:ln>
        </p:spPr>
        <p:style>
          <a:lnRef idx="1">
            <a:schemeClr val="accent1"/>
          </a:lnRef>
          <a:fillRef idx="0">
            <a:schemeClr val="accent1"/>
          </a:fillRef>
          <a:effectRef idx="0">
            <a:schemeClr val="accent1"/>
          </a:effectRef>
          <a:fontRef idx="minor">
            <a:schemeClr val="tx1"/>
          </a:fontRef>
        </p:style>
      </p:cxnSp>
      <p:sp>
        <p:nvSpPr>
          <p:cNvPr id="101" name="Cube 100">
            <a:extLst>
              <a:ext uri="{FF2B5EF4-FFF2-40B4-BE49-F238E27FC236}">
                <a16:creationId xmlns:a16="http://schemas.microsoft.com/office/drawing/2014/main" id="{B50A26B1-9350-4060-9CC9-9B0144346211}"/>
              </a:ext>
            </a:extLst>
          </p:cNvPr>
          <p:cNvSpPr/>
          <p:nvPr/>
        </p:nvSpPr>
        <p:spPr>
          <a:xfrm>
            <a:off x="6516688" y="5876925"/>
            <a:ext cx="350837" cy="504825"/>
          </a:xfrm>
          <a:prstGeom prst="cube">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IN"/>
          </a:p>
        </p:txBody>
      </p:sp>
      <p:graphicFrame>
        <p:nvGraphicFramePr>
          <p:cNvPr id="104" name="Table 103">
            <a:extLst>
              <a:ext uri="{FF2B5EF4-FFF2-40B4-BE49-F238E27FC236}">
                <a16:creationId xmlns:a16="http://schemas.microsoft.com/office/drawing/2014/main" id="{E13CD6D0-AFD6-42EA-8CA0-D13196C9ACAC}"/>
              </a:ext>
            </a:extLst>
          </p:cNvPr>
          <p:cNvGraphicFramePr>
            <a:graphicFrameLocks noGrp="1"/>
          </p:cNvGraphicFramePr>
          <p:nvPr/>
        </p:nvGraphicFramePr>
        <p:xfrm>
          <a:off x="7788275" y="5868988"/>
          <a:ext cx="815976" cy="720724"/>
        </p:xfrm>
        <a:graphic>
          <a:graphicData uri="http://schemas.openxmlformats.org/drawingml/2006/table">
            <a:tbl>
              <a:tblPr firstRow="1" bandRow="1">
                <a:tableStyleId>{5C22544A-7EE6-4342-B048-85BDC9FD1C3A}</a:tableStyleId>
              </a:tblPr>
              <a:tblGrid>
                <a:gridCol w="271992">
                  <a:extLst>
                    <a:ext uri="{9D8B030D-6E8A-4147-A177-3AD203B41FA5}">
                      <a16:colId xmlns:a16="http://schemas.microsoft.com/office/drawing/2014/main" val="20000"/>
                    </a:ext>
                  </a:extLst>
                </a:gridCol>
                <a:gridCol w="271992">
                  <a:extLst>
                    <a:ext uri="{9D8B030D-6E8A-4147-A177-3AD203B41FA5}">
                      <a16:colId xmlns:a16="http://schemas.microsoft.com/office/drawing/2014/main" val="20001"/>
                    </a:ext>
                  </a:extLst>
                </a:gridCol>
                <a:gridCol w="271992">
                  <a:extLst>
                    <a:ext uri="{9D8B030D-6E8A-4147-A177-3AD203B41FA5}">
                      <a16:colId xmlns:a16="http://schemas.microsoft.com/office/drawing/2014/main" val="20002"/>
                    </a:ext>
                  </a:extLst>
                </a:gridCol>
              </a:tblGrid>
              <a:tr h="180181">
                <a:tc>
                  <a:txBody>
                    <a:bodyPr/>
                    <a:lstStyle/>
                    <a:p>
                      <a:endParaRPr lang="en-IN" sz="100" dirty="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0"/>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1"/>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2"/>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dirty="0"/>
                    </a:p>
                  </a:txBody>
                  <a:tcPr marL="91465" marR="91465" marT="45761" marB="45761"/>
                </a:tc>
                <a:extLst>
                  <a:ext uri="{0D108BD9-81ED-4DB2-BD59-A6C34878D82A}">
                    <a16:rowId xmlns:a16="http://schemas.microsoft.com/office/drawing/2014/main" val="10003"/>
                  </a:ext>
                </a:extLst>
              </a:tr>
            </a:tbl>
          </a:graphicData>
        </a:graphic>
      </p:graphicFrame>
      <p:graphicFrame>
        <p:nvGraphicFramePr>
          <p:cNvPr id="107" name="Table 106">
            <a:extLst>
              <a:ext uri="{FF2B5EF4-FFF2-40B4-BE49-F238E27FC236}">
                <a16:creationId xmlns:a16="http://schemas.microsoft.com/office/drawing/2014/main" id="{F775A979-59D1-4D1B-856B-E61E9C934C9A}"/>
              </a:ext>
            </a:extLst>
          </p:cNvPr>
          <p:cNvGraphicFramePr>
            <a:graphicFrameLocks noGrp="1"/>
          </p:cNvGraphicFramePr>
          <p:nvPr/>
        </p:nvGraphicFramePr>
        <p:xfrm>
          <a:off x="7932738" y="6021388"/>
          <a:ext cx="815976" cy="720724"/>
        </p:xfrm>
        <a:graphic>
          <a:graphicData uri="http://schemas.openxmlformats.org/drawingml/2006/table">
            <a:tbl>
              <a:tblPr firstRow="1" bandRow="1">
                <a:tableStyleId>{5C22544A-7EE6-4342-B048-85BDC9FD1C3A}</a:tableStyleId>
              </a:tblPr>
              <a:tblGrid>
                <a:gridCol w="271992">
                  <a:extLst>
                    <a:ext uri="{9D8B030D-6E8A-4147-A177-3AD203B41FA5}">
                      <a16:colId xmlns:a16="http://schemas.microsoft.com/office/drawing/2014/main" val="20000"/>
                    </a:ext>
                  </a:extLst>
                </a:gridCol>
                <a:gridCol w="271992">
                  <a:extLst>
                    <a:ext uri="{9D8B030D-6E8A-4147-A177-3AD203B41FA5}">
                      <a16:colId xmlns:a16="http://schemas.microsoft.com/office/drawing/2014/main" val="20001"/>
                    </a:ext>
                  </a:extLst>
                </a:gridCol>
                <a:gridCol w="271992">
                  <a:extLst>
                    <a:ext uri="{9D8B030D-6E8A-4147-A177-3AD203B41FA5}">
                      <a16:colId xmlns:a16="http://schemas.microsoft.com/office/drawing/2014/main" val="20002"/>
                    </a:ext>
                  </a:extLst>
                </a:gridCol>
              </a:tblGrid>
              <a:tr h="180181">
                <a:tc>
                  <a:txBody>
                    <a:bodyPr/>
                    <a:lstStyle/>
                    <a:p>
                      <a:endParaRPr lang="en-IN" sz="100" dirty="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0"/>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1"/>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a:p>
                  </a:txBody>
                  <a:tcPr marL="91465" marR="91465" marT="45761" marB="45761"/>
                </a:tc>
                <a:extLst>
                  <a:ext uri="{0D108BD9-81ED-4DB2-BD59-A6C34878D82A}">
                    <a16:rowId xmlns:a16="http://schemas.microsoft.com/office/drawing/2014/main" val="10002"/>
                  </a:ext>
                </a:extLst>
              </a:tr>
              <a:tr h="180181">
                <a:tc>
                  <a:txBody>
                    <a:bodyPr/>
                    <a:lstStyle/>
                    <a:p>
                      <a:endParaRPr lang="en-IN" sz="100"/>
                    </a:p>
                  </a:txBody>
                  <a:tcPr marL="91465" marR="91465" marT="45761" marB="45761"/>
                </a:tc>
                <a:tc>
                  <a:txBody>
                    <a:bodyPr/>
                    <a:lstStyle/>
                    <a:p>
                      <a:endParaRPr lang="en-IN" sz="100"/>
                    </a:p>
                  </a:txBody>
                  <a:tcPr marL="91465" marR="91465" marT="45761" marB="45761"/>
                </a:tc>
                <a:tc>
                  <a:txBody>
                    <a:bodyPr/>
                    <a:lstStyle/>
                    <a:p>
                      <a:endParaRPr lang="en-IN" sz="100" dirty="0"/>
                    </a:p>
                  </a:txBody>
                  <a:tcPr marL="91465" marR="91465" marT="45761" marB="45761"/>
                </a:tc>
                <a:extLst>
                  <a:ext uri="{0D108BD9-81ED-4DB2-BD59-A6C34878D82A}">
                    <a16:rowId xmlns:a16="http://schemas.microsoft.com/office/drawing/2014/main" val="10003"/>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95EA-F0BD-470F-AFED-1F0079705510}"/>
              </a:ext>
            </a:extLst>
          </p:cNvPr>
          <p:cNvSpPr>
            <a:spLocks noGrp="1"/>
          </p:cNvSpPr>
          <p:nvPr>
            <p:ph type="ctrTitle"/>
          </p:nvPr>
        </p:nvSpPr>
        <p:spPr>
          <a:xfrm>
            <a:off x="900113" y="260350"/>
            <a:ext cx="7993062" cy="635000"/>
          </a:xfrm>
        </p:spPr>
        <p:txBody>
          <a:bodyPr/>
          <a:lstStyle/>
          <a:p>
            <a:pPr algn="ctr" eaLnBrk="1" fontAlgn="auto" hangingPunct="1">
              <a:spcAft>
                <a:spcPts val="0"/>
              </a:spcAft>
              <a:defRPr/>
            </a:pPr>
            <a:r>
              <a:rPr lang="en-US" sz="2800" dirty="0">
                <a:solidFill>
                  <a:schemeClr val="tx2">
                    <a:satMod val="130000"/>
                  </a:schemeClr>
                </a:solidFill>
              </a:rPr>
              <a:t>Conceptual framework of Software as a Service</a:t>
            </a:r>
            <a:endParaRPr lang="en-IN" sz="2800" dirty="0">
              <a:solidFill>
                <a:schemeClr val="tx2">
                  <a:satMod val="130000"/>
                </a:schemeClr>
              </a:solidFill>
            </a:endParaRPr>
          </a:p>
        </p:txBody>
      </p:sp>
      <p:sp>
        <p:nvSpPr>
          <p:cNvPr id="4" name="Rounded Rectangle 3">
            <a:extLst>
              <a:ext uri="{FF2B5EF4-FFF2-40B4-BE49-F238E27FC236}">
                <a16:creationId xmlns:a16="http://schemas.microsoft.com/office/drawing/2014/main" id="{BA16861A-1EF1-46FA-902D-EDBCE15B391C}"/>
              </a:ext>
            </a:extLst>
          </p:cNvPr>
          <p:cNvSpPr/>
          <p:nvPr/>
        </p:nvSpPr>
        <p:spPr>
          <a:xfrm>
            <a:off x="1116013" y="908050"/>
            <a:ext cx="7777162" cy="6492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eaLnBrk="1" fontAlgn="auto" hangingPunct="1">
              <a:spcBef>
                <a:spcPts val="0"/>
              </a:spcBef>
              <a:spcAft>
                <a:spcPts val="0"/>
              </a:spcAft>
              <a:defRPr/>
            </a:pPr>
            <a:r>
              <a:rPr lang="en-US" dirty="0">
                <a:solidFill>
                  <a:schemeClr val="tx1"/>
                </a:solidFill>
              </a:rPr>
              <a:t>Presentation</a:t>
            </a:r>
            <a:endParaRPr lang="en-IN" dirty="0">
              <a:solidFill>
                <a:schemeClr val="tx1"/>
              </a:solidFill>
            </a:endParaRPr>
          </a:p>
        </p:txBody>
      </p:sp>
      <p:sp>
        <p:nvSpPr>
          <p:cNvPr id="33796" name="Rounded Rectangle 4">
            <a:extLst>
              <a:ext uri="{FF2B5EF4-FFF2-40B4-BE49-F238E27FC236}">
                <a16:creationId xmlns:a16="http://schemas.microsoft.com/office/drawing/2014/main" id="{DBADE453-87E6-4366-97D7-D1C575ED5981}"/>
              </a:ext>
            </a:extLst>
          </p:cNvPr>
          <p:cNvSpPr>
            <a:spLocks noChangeArrowheads="1"/>
          </p:cNvSpPr>
          <p:nvPr/>
        </p:nvSpPr>
        <p:spPr bwMode="auto">
          <a:xfrm>
            <a:off x="2555875" y="1125538"/>
            <a:ext cx="1871663"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Menu and Navigation</a:t>
            </a:r>
            <a:endParaRPr lang="en-IN" altLang="en-US" sz="1400">
              <a:latin typeface="Gill Sans MT" panose="020B0502020104020203" pitchFamily="34" charset="0"/>
            </a:endParaRPr>
          </a:p>
        </p:txBody>
      </p:sp>
      <p:sp>
        <p:nvSpPr>
          <p:cNvPr id="33797" name="Rounded Rectangle 5">
            <a:extLst>
              <a:ext uri="{FF2B5EF4-FFF2-40B4-BE49-F238E27FC236}">
                <a16:creationId xmlns:a16="http://schemas.microsoft.com/office/drawing/2014/main" id="{4FFAC994-59E8-40B0-983A-052379B50253}"/>
              </a:ext>
            </a:extLst>
          </p:cNvPr>
          <p:cNvSpPr>
            <a:spLocks noChangeArrowheads="1"/>
          </p:cNvSpPr>
          <p:nvPr/>
        </p:nvSpPr>
        <p:spPr bwMode="auto">
          <a:xfrm>
            <a:off x="4500563" y="1125538"/>
            <a:ext cx="1295400"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User Controls</a:t>
            </a:r>
            <a:endParaRPr lang="en-IN" altLang="en-US" sz="1400">
              <a:latin typeface="Gill Sans MT" panose="020B0502020104020203" pitchFamily="34" charset="0"/>
            </a:endParaRPr>
          </a:p>
        </p:txBody>
      </p:sp>
      <p:sp>
        <p:nvSpPr>
          <p:cNvPr id="33798" name="Rounded Rectangle 6">
            <a:extLst>
              <a:ext uri="{FF2B5EF4-FFF2-40B4-BE49-F238E27FC236}">
                <a16:creationId xmlns:a16="http://schemas.microsoft.com/office/drawing/2014/main" id="{B073ECCF-E53C-44FA-8546-850DC47D81D9}"/>
              </a:ext>
            </a:extLst>
          </p:cNvPr>
          <p:cNvSpPr>
            <a:spLocks noChangeArrowheads="1"/>
          </p:cNvSpPr>
          <p:nvPr/>
        </p:nvSpPr>
        <p:spPr bwMode="auto">
          <a:xfrm>
            <a:off x="5867400" y="1125538"/>
            <a:ext cx="1873250"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Display and Rendering</a:t>
            </a:r>
            <a:endParaRPr lang="en-IN" altLang="en-US" sz="1400">
              <a:latin typeface="Gill Sans MT" panose="020B0502020104020203" pitchFamily="34" charset="0"/>
            </a:endParaRPr>
          </a:p>
        </p:txBody>
      </p:sp>
      <p:sp>
        <p:nvSpPr>
          <p:cNvPr id="33799" name="Rounded Rectangle 7">
            <a:extLst>
              <a:ext uri="{FF2B5EF4-FFF2-40B4-BE49-F238E27FC236}">
                <a16:creationId xmlns:a16="http://schemas.microsoft.com/office/drawing/2014/main" id="{FE3292F5-6CF8-41B5-8894-083465883E41}"/>
              </a:ext>
            </a:extLst>
          </p:cNvPr>
          <p:cNvSpPr>
            <a:spLocks noChangeArrowheads="1"/>
          </p:cNvSpPr>
          <p:nvPr/>
        </p:nvSpPr>
        <p:spPr bwMode="auto">
          <a:xfrm>
            <a:off x="7812088" y="1125538"/>
            <a:ext cx="1008062"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Reporting</a:t>
            </a:r>
            <a:endParaRPr lang="en-IN" altLang="en-US" sz="1400">
              <a:latin typeface="Gill Sans MT" panose="020B0502020104020203" pitchFamily="34" charset="0"/>
            </a:endParaRPr>
          </a:p>
        </p:txBody>
      </p:sp>
      <p:sp>
        <p:nvSpPr>
          <p:cNvPr id="9" name="Rounded Rectangle 8">
            <a:extLst>
              <a:ext uri="{FF2B5EF4-FFF2-40B4-BE49-F238E27FC236}">
                <a16:creationId xmlns:a16="http://schemas.microsoft.com/office/drawing/2014/main" id="{43959FAD-3319-443B-B7CF-6C5D7A1881C4}"/>
              </a:ext>
            </a:extLst>
          </p:cNvPr>
          <p:cNvSpPr/>
          <p:nvPr/>
        </p:nvSpPr>
        <p:spPr>
          <a:xfrm>
            <a:off x="1116013" y="1628775"/>
            <a:ext cx="2087562" cy="388778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endParaRPr lang="en-IN" dirty="0"/>
          </a:p>
        </p:txBody>
      </p:sp>
      <p:sp>
        <p:nvSpPr>
          <p:cNvPr id="10" name="Rounded Rectangle 9">
            <a:extLst>
              <a:ext uri="{FF2B5EF4-FFF2-40B4-BE49-F238E27FC236}">
                <a16:creationId xmlns:a16="http://schemas.microsoft.com/office/drawing/2014/main" id="{46ABAE7A-0B0E-4F4F-8E21-689FF539D508}"/>
              </a:ext>
            </a:extLst>
          </p:cNvPr>
          <p:cNvSpPr/>
          <p:nvPr/>
        </p:nvSpPr>
        <p:spPr>
          <a:xfrm>
            <a:off x="1258888" y="1700213"/>
            <a:ext cx="1081087"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Security</a:t>
            </a:r>
            <a:endParaRPr lang="en-IN" dirty="0"/>
          </a:p>
        </p:txBody>
      </p:sp>
      <p:sp>
        <p:nvSpPr>
          <p:cNvPr id="33802" name="Rounded Rectangle 10">
            <a:extLst>
              <a:ext uri="{FF2B5EF4-FFF2-40B4-BE49-F238E27FC236}">
                <a16:creationId xmlns:a16="http://schemas.microsoft.com/office/drawing/2014/main" id="{FB125737-0D83-44DE-B635-9BA66995D167}"/>
              </a:ext>
            </a:extLst>
          </p:cNvPr>
          <p:cNvSpPr>
            <a:spLocks noChangeArrowheads="1"/>
          </p:cNvSpPr>
          <p:nvPr/>
        </p:nvSpPr>
        <p:spPr bwMode="auto">
          <a:xfrm>
            <a:off x="1258888" y="2060575"/>
            <a:ext cx="1873250" cy="5048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Identity and federation</a:t>
            </a:r>
            <a:endParaRPr lang="en-IN" altLang="en-US" sz="1400">
              <a:latin typeface="Gill Sans MT" panose="020B0502020104020203" pitchFamily="34" charset="0"/>
            </a:endParaRPr>
          </a:p>
        </p:txBody>
      </p:sp>
      <p:sp>
        <p:nvSpPr>
          <p:cNvPr id="33803" name="Rounded Rectangle 11">
            <a:extLst>
              <a:ext uri="{FF2B5EF4-FFF2-40B4-BE49-F238E27FC236}">
                <a16:creationId xmlns:a16="http://schemas.microsoft.com/office/drawing/2014/main" id="{05D4B96E-229E-41EA-A953-AAAEA944590D}"/>
              </a:ext>
            </a:extLst>
          </p:cNvPr>
          <p:cNvSpPr>
            <a:spLocks noChangeArrowheads="1"/>
          </p:cNvSpPr>
          <p:nvPr/>
        </p:nvSpPr>
        <p:spPr bwMode="auto">
          <a:xfrm>
            <a:off x="1258888" y="2636838"/>
            <a:ext cx="1873250" cy="57626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Authentication and Single Sign on</a:t>
            </a:r>
            <a:endParaRPr lang="en-IN" altLang="en-US" sz="1400">
              <a:latin typeface="Gill Sans MT" panose="020B0502020104020203" pitchFamily="34" charset="0"/>
            </a:endParaRPr>
          </a:p>
        </p:txBody>
      </p:sp>
      <p:sp>
        <p:nvSpPr>
          <p:cNvPr id="33804" name="Rounded Rectangle 12">
            <a:extLst>
              <a:ext uri="{FF2B5EF4-FFF2-40B4-BE49-F238E27FC236}">
                <a16:creationId xmlns:a16="http://schemas.microsoft.com/office/drawing/2014/main" id="{44D6A8F1-FEF8-44EB-BC75-4DEE9C72734F}"/>
              </a:ext>
            </a:extLst>
          </p:cNvPr>
          <p:cNvSpPr>
            <a:spLocks noChangeArrowheads="1"/>
          </p:cNvSpPr>
          <p:nvPr/>
        </p:nvSpPr>
        <p:spPr bwMode="auto">
          <a:xfrm>
            <a:off x="1258888" y="3357563"/>
            <a:ext cx="1800225" cy="6477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Authorization and Role-based Access Control</a:t>
            </a:r>
            <a:endParaRPr lang="en-IN" altLang="en-US" sz="1400">
              <a:latin typeface="Gill Sans MT" panose="020B0502020104020203" pitchFamily="34" charset="0"/>
            </a:endParaRPr>
          </a:p>
        </p:txBody>
      </p:sp>
      <p:sp>
        <p:nvSpPr>
          <p:cNvPr id="33805" name="Rounded Rectangle 13">
            <a:extLst>
              <a:ext uri="{FF2B5EF4-FFF2-40B4-BE49-F238E27FC236}">
                <a16:creationId xmlns:a16="http://schemas.microsoft.com/office/drawing/2014/main" id="{DE28F3B5-8674-4582-8D8C-C9C0A1D2722B}"/>
              </a:ext>
            </a:extLst>
          </p:cNvPr>
          <p:cNvSpPr>
            <a:spLocks noChangeArrowheads="1"/>
          </p:cNvSpPr>
          <p:nvPr/>
        </p:nvSpPr>
        <p:spPr bwMode="auto">
          <a:xfrm>
            <a:off x="1258888" y="4221163"/>
            <a:ext cx="1800225" cy="28733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Entitlement</a:t>
            </a:r>
            <a:endParaRPr lang="en-IN" altLang="en-US" sz="1400">
              <a:latin typeface="Gill Sans MT" panose="020B0502020104020203" pitchFamily="34" charset="0"/>
            </a:endParaRPr>
          </a:p>
        </p:txBody>
      </p:sp>
      <p:sp>
        <p:nvSpPr>
          <p:cNvPr id="33806" name="Rounded Rectangle 14">
            <a:extLst>
              <a:ext uri="{FF2B5EF4-FFF2-40B4-BE49-F238E27FC236}">
                <a16:creationId xmlns:a16="http://schemas.microsoft.com/office/drawing/2014/main" id="{1DBCF433-0EB2-427A-BD26-EF622473ABD6}"/>
              </a:ext>
            </a:extLst>
          </p:cNvPr>
          <p:cNvSpPr>
            <a:spLocks noChangeArrowheads="1"/>
          </p:cNvSpPr>
          <p:nvPr/>
        </p:nvSpPr>
        <p:spPr bwMode="auto">
          <a:xfrm>
            <a:off x="1258888" y="4652963"/>
            <a:ext cx="1800225" cy="2889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Encryption</a:t>
            </a:r>
            <a:endParaRPr lang="en-IN" altLang="en-US" sz="1400">
              <a:latin typeface="Gill Sans MT" panose="020B0502020104020203" pitchFamily="34" charset="0"/>
            </a:endParaRPr>
          </a:p>
        </p:txBody>
      </p:sp>
      <p:sp>
        <p:nvSpPr>
          <p:cNvPr id="33807" name="Rounded Rectangle 15">
            <a:extLst>
              <a:ext uri="{FF2B5EF4-FFF2-40B4-BE49-F238E27FC236}">
                <a16:creationId xmlns:a16="http://schemas.microsoft.com/office/drawing/2014/main" id="{BB9DDC08-E48A-4437-AE67-C6313F7F95FD}"/>
              </a:ext>
            </a:extLst>
          </p:cNvPr>
          <p:cNvSpPr>
            <a:spLocks noChangeArrowheads="1"/>
          </p:cNvSpPr>
          <p:nvPr/>
        </p:nvSpPr>
        <p:spPr bwMode="auto">
          <a:xfrm>
            <a:off x="1258888" y="5373688"/>
            <a:ext cx="1800225" cy="287337"/>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Regularity Controls</a:t>
            </a:r>
            <a:endParaRPr lang="en-IN" altLang="en-US" sz="1400">
              <a:latin typeface="Gill Sans MT" panose="020B0502020104020203" pitchFamily="34" charset="0"/>
            </a:endParaRPr>
          </a:p>
        </p:txBody>
      </p:sp>
      <p:sp>
        <p:nvSpPr>
          <p:cNvPr id="18" name="Rounded Rectangle 17">
            <a:extLst>
              <a:ext uri="{FF2B5EF4-FFF2-40B4-BE49-F238E27FC236}">
                <a16:creationId xmlns:a16="http://schemas.microsoft.com/office/drawing/2014/main" id="{8CE2B8D5-B77C-4B1B-BC2A-2B10B59293A1}"/>
              </a:ext>
            </a:extLst>
          </p:cNvPr>
          <p:cNvSpPr/>
          <p:nvPr/>
        </p:nvSpPr>
        <p:spPr>
          <a:xfrm>
            <a:off x="6948488" y="1700213"/>
            <a:ext cx="1223962"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Operation</a:t>
            </a:r>
            <a:endParaRPr lang="en-IN" dirty="0"/>
          </a:p>
        </p:txBody>
      </p:sp>
      <p:sp>
        <p:nvSpPr>
          <p:cNvPr id="33809" name="Rounded Rectangle 18">
            <a:extLst>
              <a:ext uri="{FF2B5EF4-FFF2-40B4-BE49-F238E27FC236}">
                <a16:creationId xmlns:a16="http://schemas.microsoft.com/office/drawing/2014/main" id="{9F3E8220-6B2C-41BA-8321-5EA27CF98AFE}"/>
              </a:ext>
            </a:extLst>
          </p:cNvPr>
          <p:cNvSpPr>
            <a:spLocks noChangeArrowheads="1"/>
          </p:cNvSpPr>
          <p:nvPr/>
        </p:nvSpPr>
        <p:spPr bwMode="auto">
          <a:xfrm>
            <a:off x="6875463" y="2133600"/>
            <a:ext cx="1944687" cy="4572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Monitoring and Altering</a:t>
            </a:r>
            <a:endParaRPr lang="en-IN" altLang="en-US" sz="1400">
              <a:latin typeface="Gill Sans MT" panose="020B0502020104020203" pitchFamily="34" charset="0"/>
            </a:endParaRPr>
          </a:p>
        </p:txBody>
      </p:sp>
      <p:sp>
        <p:nvSpPr>
          <p:cNvPr id="33810" name="Rounded Rectangle 19">
            <a:extLst>
              <a:ext uri="{FF2B5EF4-FFF2-40B4-BE49-F238E27FC236}">
                <a16:creationId xmlns:a16="http://schemas.microsoft.com/office/drawing/2014/main" id="{F84BFE9E-D393-4CF5-9A00-D6C6F66307F9}"/>
              </a:ext>
            </a:extLst>
          </p:cNvPr>
          <p:cNvSpPr>
            <a:spLocks noChangeArrowheads="1"/>
          </p:cNvSpPr>
          <p:nvPr/>
        </p:nvSpPr>
        <p:spPr bwMode="auto">
          <a:xfrm>
            <a:off x="6875463" y="2636838"/>
            <a:ext cx="1944687" cy="36036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Backup and Restore</a:t>
            </a:r>
            <a:endParaRPr lang="en-IN" altLang="en-US" sz="1400">
              <a:latin typeface="Gill Sans MT" panose="020B0502020104020203" pitchFamily="34" charset="0"/>
            </a:endParaRPr>
          </a:p>
        </p:txBody>
      </p:sp>
      <p:sp>
        <p:nvSpPr>
          <p:cNvPr id="33811" name="Rounded Rectangle 20">
            <a:extLst>
              <a:ext uri="{FF2B5EF4-FFF2-40B4-BE49-F238E27FC236}">
                <a16:creationId xmlns:a16="http://schemas.microsoft.com/office/drawing/2014/main" id="{047E25A4-1A7D-4A18-B572-0C4F7FCE9401}"/>
              </a:ext>
            </a:extLst>
          </p:cNvPr>
          <p:cNvSpPr>
            <a:spLocks noChangeArrowheads="1"/>
          </p:cNvSpPr>
          <p:nvPr/>
        </p:nvSpPr>
        <p:spPr bwMode="auto">
          <a:xfrm>
            <a:off x="6875463" y="3284538"/>
            <a:ext cx="1944687" cy="2889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Provisioning</a:t>
            </a:r>
            <a:endParaRPr lang="en-IN" altLang="en-US" sz="1400">
              <a:latin typeface="Gill Sans MT" panose="020B0502020104020203" pitchFamily="34" charset="0"/>
            </a:endParaRPr>
          </a:p>
        </p:txBody>
      </p:sp>
      <p:sp>
        <p:nvSpPr>
          <p:cNvPr id="33812" name="Rounded Rectangle 21">
            <a:extLst>
              <a:ext uri="{FF2B5EF4-FFF2-40B4-BE49-F238E27FC236}">
                <a16:creationId xmlns:a16="http://schemas.microsoft.com/office/drawing/2014/main" id="{47282569-D283-40FE-8E24-B49F6410E351}"/>
              </a:ext>
            </a:extLst>
          </p:cNvPr>
          <p:cNvSpPr>
            <a:spLocks noChangeArrowheads="1"/>
          </p:cNvSpPr>
          <p:nvPr/>
        </p:nvSpPr>
        <p:spPr bwMode="auto">
          <a:xfrm>
            <a:off x="6875463" y="3644900"/>
            <a:ext cx="1944687" cy="576263"/>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Configuration and Customization</a:t>
            </a:r>
            <a:endParaRPr lang="en-IN" altLang="en-US" sz="1400">
              <a:latin typeface="Gill Sans MT" panose="020B0502020104020203" pitchFamily="34" charset="0"/>
            </a:endParaRPr>
          </a:p>
        </p:txBody>
      </p:sp>
      <p:sp>
        <p:nvSpPr>
          <p:cNvPr id="33813" name="Rounded Rectangle 22">
            <a:extLst>
              <a:ext uri="{FF2B5EF4-FFF2-40B4-BE49-F238E27FC236}">
                <a16:creationId xmlns:a16="http://schemas.microsoft.com/office/drawing/2014/main" id="{9B741FCD-01A3-4E4D-922E-D8F2FFC37686}"/>
              </a:ext>
            </a:extLst>
          </p:cNvPr>
          <p:cNvSpPr>
            <a:spLocks noChangeArrowheads="1"/>
          </p:cNvSpPr>
          <p:nvPr/>
        </p:nvSpPr>
        <p:spPr bwMode="auto">
          <a:xfrm>
            <a:off x="6875463" y="4292600"/>
            <a:ext cx="1944687" cy="5048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Performance and Availability</a:t>
            </a:r>
            <a:endParaRPr lang="en-IN" altLang="en-US" sz="1400">
              <a:latin typeface="Gill Sans MT" panose="020B0502020104020203" pitchFamily="34" charset="0"/>
            </a:endParaRPr>
          </a:p>
        </p:txBody>
      </p:sp>
      <p:sp>
        <p:nvSpPr>
          <p:cNvPr id="33814" name="Rounded Rectangle 23">
            <a:extLst>
              <a:ext uri="{FF2B5EF4-FFF2-40B4-BE49-F238E27FC236}">
                <a16:creationId xmlns:a16="http://schemas.microsoft.com/office/drawing/2014/main" id="{99D3CC60-59C2-4A9C-8A38-4F22AABCE6DB}"/>
              </a:ext>
            </a:extLst>
          </p:cNvPr>
          <p:cNvSpPr>
            <a:spLocks noChangeArrowheads="1"/>
          </p:cNvSpPr>
          <p:nvPr/>
        </p:nvSpPr>
        <p:spPr bwMode="auto">
          <a:xfrm>
            <a:off x="6875463" y="4868863"/>
            <a:ext cx="1944687" cy="431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Metering and Indicators</a:t>
            </a:r>
            <a:endParaRPr lang="en-IN" altLang="en-US" sz="1400">
              <a:latin typeface="Gill Sans MT" panose="020B0502020104020203" pitchFamily="34" charset="0"/>
            </a:endParaRPr>
          </a:p>
        </p:txBody>
      </p:sp>
      <p:sp>
        <p:nvSpPr>
          <p:cNvPr id="25" name="Rounded Rectangle 24">
            <a:extLst>
              <a:ext uri="{FF2B5EF4-FFF2-40B4-BE49-F238E27FC236}">
                <a16:creationId xmlns:a16="http://schemas.microsoft.com/office/drawing/2014/main" id="{852B2515-4235-41A6-A99F-E8B743E4D732}"/>
              </a:ext>
            </a:extLst>
          </p:cNvPr>
          <p:cNvSpPr/>
          <p:nvPr/>
        </p:nvSpPr>
        <p:spPr>
          <a:xfrm>
            <a:off x="1116013" y="5732463"/>
            <a:ext cx="7848600" cy="93662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26" name="Rounded Rectangle 25">
            <a:extLst>
              <a:ext uri="{FF2B5EF4-FFF2-40B4-BE49-F238E27FC236}">
                <a16:creationId xmlns:a16="http://schemas.microsoft.com/office/drawing/2014/main" id="{AD1CCC94-4875-41CA-844F-9B1E86E6A3A9}"/>
              </a:ext>
            </a:extLst>
          </p:cNvPr>
          <p:cNvSpPr/>
          <p:nvPr/>
        </p:nvSpPr>
        <p:spPr>
          <a:xfrm>
            <a:off x="1187450" y="5805488"/>
            <a:ext cx="1584325"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Infrastructure</a:t>
            </a:r>
            <a:endParaRPr lang="en-IN" dirty="0"/>
          </a:p>
        </p:txBody>
      </p:sp>
      <p:sp>
        <p:nvSpPr>
          <p:cNvPr id="33817" name="Rounded Rectangle 26">
            <a:extLst>
              <a:ext uri="{FF2B5EF4-FFF2-40B4-BE49-F238E27FC236}">
                <a16:creationId xmlns:a16="http://schemas.microsoft.com/office/drawing/2014/main" id="{67B6F1C4-6235-472D-B6EC-FC7190709ED8}"/>
              </a:ext>
            </a:extLst>
          </p:cNvPr>
          <p:cNvSpPr>
            <a:spLocks noChangeArrowheads="1"/>
          </p:cNvSpPr>
          <p:nvPr/>
        </p:nvSpPr>
        <p:spPr bwMode="auto">
          <a:xfrm>
            <a:off x="2484438" y="6165850"/>
            <a:ext cx="1511300"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Database</a:t>
            </a:r>
            <a:endParaRPr lang="en-IN" altLang="en-US" sz="1400">
              <a:latin typeface="Gill Sans MT" panose="020B0502020104020203" pitchFamily="34" charset="0"/>
            </a:endParaRPr>
          </a:p>
        </p:txBody>
      </p:sp>
      <p:sp>
        <p:nvSpPr>
          <p:cNvPr id="33818" name="Rounded Rectangle 27">
            <a:extLst>
              <a:ext uri="{FF2B5EF4-FFF2-40B4-BE49-F238E27FC236}">
                <a16:creationId xmlns:a16="http://schemas.microsoft.com/office/drawing/2014/main" id="{C5229ACA-0068-4994-B754-8792708A5935}"/>
              </a:ext>
            </a:extLst>
          </p:cNvPr>
          <p:cNvSpPr>
            <a:spLocks noChangeArrowheads="1"/>
          </p:cNvSpPr>
          <p:nvPr/>
        </p:nvSpPr>
        <p:spPr bwMode="auto">
          <a:xfrm>
            <a:off x="4067175" y="6165850"/>
            <a:ext cx="1512888"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Storage</a:t>
            </a:r>
            <a:endParaRPr lang="en-IN" altLang="en-US" sz="1400">
              <a:latin typeface="Gill Sans MT" panose="020B0502020104020203" pitchFamily="34" charset="0"/>
            </a:endParaRPr>
          </a:p>
        </p:txBody>
      </p:sp>
      <p:sp>
        <p:nvSpPr>
          <p:cNvPr id="33819" name="Rounded Rectangle 28">
            <a:extLst>
              <a:ext uri="{FF2B5EF4-FFF2-40B4-BE49-F238E27FC236}">
                <a16:creationId xmlns:a16="http://schemas.microsoft.com/office/drawing/2014/main" id="{208CC7BD-C681-4FEA-98F4-7C005D72F088}"/>
              </a:ext>
            </a:extLst>
          </p:cNvPr>
          <p:cNvSpPr>
            <a:spLocks noChangeArrowheads="1"/>
          </p:cNvSpPr>
          <p:nvPr/>
        </p:nvSpPr>
        <p:spPr bwMode="auto">
          <a:xfrm>
            <a:off x="5651500" y="6165850"/>
            <a:ext cx="1512888" cy="35877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Computer</a:t>
            </a:r>
            <a:endParaRPr lang="en-IN" altLang="en-US" sz="1400">
              <a:latin typeface="Gill Sans MT" panose="020B0502020104020203" pitchFamily="34" charset="0"/>
            </a:endParaRPr>
          </a:p>
        </p:txBody>
      </p:sp>
      <p:sp>
        <p:nvSpPr>
          <p:cNvPr id="33820" name="Rounded Rectangle 29">
            <a:extLst>
              <a:ext uri="{FF2B5EF4-FFF2-40B4-BE49-F238E27FC236}">
                <a16:creationId xmlns:a16="http://schemas.microsoft.com/office/drawing/2014/main" id="{0C9E978A-27D4-43AE-B1CE-AE03F7F6D262}"/>
              </a:ext>
            </a:extLst>
          </p:cNvPr>
          <p:cNvSpPr>
            <a:spLocks noChangeArrowheads="1"/>
          </p:cNvSpPr>
          <p:nvPr/>
        </p:nvSpPr>
        <p:spPr bwMode="auto">
          <a:xfrm>
            <a:off x="7308850" y="6165850"/>
            <a:ext cx="1511300" cy="431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Networking and Communications</a:t>
            </a:r>
            <a:endParaRPr lang="en-IN" altLang="en-US" sz="1400">
              <a:latin typeface="Gill Sans MT" panose="020B0502020104020203" pitchFamily="34" charset="0"/>
            </a:endParaRPr>
          </a:p>
        </p:txBody>
      </p:sp>
      <p:sp>
        <p:nvSpPr>
          <p:cNvPr id="31" name="Rounded Rectangle 30">
            <a:extLst>
              <a:ext uri="{FF2B5EF4-FFF2-40B4-BE49-F238E27FC236}">
                <a16:creationId xmlns:a16="http://schemas.microsoft.com/office/drawing/2014/main" id="{F3AF76E0-E173-401C-B362-FF89FF484219}"/>
              </a:ext>
            </a:extLst>
          </p:cNvPr>
          <p:cNvSpPr/>
          <p:nvPr/>
        </p:nvSpPr>
        <p:spPr>
          <a:xfrm>
            <a:off x="3276600" y="1628775"/>
            <a:ext cx="3455988" cy="396081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endParaRPr lang="en-IN" dirty="0"/>
          </a:p>
        </p:txBody>
      </p:sp>
      <p:sp>
        <p:nvSpPr>
          <p:cNvPr id="32" name="Rounded Rectangle 31">
            <a:extLst>
              <a:ext uri="{FF2B5EF4-FFF2-40B4-BE49-F238E27FC236}">
                <a16:creationId xmlns:a16="http://schemas.microsoft.com/office/drawing/2014/main" id="{9F22DAEA-3716-46E3-AF27-0152CF156BED}"/>
              </a:ext>
            </a:extLst>
          </p:cNvPr>
          <p:cNvSpPr/>
          <p:nvPr/>
        </p:nvSpPr>
        <p:spPr>
          <a:xfrm>
            <a:off x="3492500" y="1773238"/>
            <a:ext cx="1584325" cy="360362"/>
          </a:xfrm>
          <a:prstGeom prst="round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400" dirty="0"/>
              <a:t>Application Engine</a:t>
            </a:r>
            <a:endParaRPr lang="en-IN" sz="1400" dirty="0"/>
          </a:p>
        </p:txBody>
      </p:sp>
      <p:sp>
        <p:nvSpPr>
          <p:cNvPr id="33823" name="Rounded Rectangle 32">
            <a:extLst>
              <a:ext uri="{FF2B5EF4-FFF2-40B4-BE49-F238E27FC236}">
                <a16:creationId xmlns:a16="http://schemas.microsoft.com/office/drawing/2014/main" id="{40E933AC-EBB0-4AD5-AFCC-08470FDF277A}"/>
              </a:ext>
            </a:extLst>
          </p:cNvPr>
          <p:cNvSpPr>
            <a:spLocks noChangeArrowheads="1"/>
          </p:cNvSpPr>
          <p:nvPr/>
        </p:nvSpPr>
        <p:spPr bwMode="auto">
          <a:xfrm>
            <a:off x="3348038" y="2212975"/>
            <a:ext cx="1439862" cy="2794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User Profile</a:t>
            </a:r>
            <a:endParaRPr lang="en-IN" altLang="en-US" sz="1400">
              <a:latin typeface="Gill Sans MT" panose="020B0502020104020203" pitchFamily="34" charset="0"/>
            </a:endParaRPr>
          </a:p>
        </p:txBody>
      </p:sp>
      <p:sp>
        <p:nvSpPr>
          <p:cNvPr id="33824" name="Rounded Rectangle 33">
            <a:extLst>
              <a:ext uri="{FF2B5EF4-FFF2-40B4-BE49-F238E27FC236}">
                <a16:creationId xmlns:a16="http://schemas.microsoft.com/office/drawing/2014/main" id="{5870DDBF-9B2F-4197-9715-4CC8F744194E}"/>
              </a:ext>
            </a:extLst>
          </p:cNvPr>
          <p:cNvSpPr>
            <a:spLocks noChangeArrowheads="1"/>
          </p:cNvSpPr>
          <p:nvPr/>
        </p:nvSpPr>
        <p:spPr bwMode="auto">
          <a:xfrm>
            <a:off x="3348038" y="2636838"/>
            <a:ext cx="1439862" cy="576262"/>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Notification and Subscription</a:t>
            </a:r>
            <a:endParaRPr lang="en-IN" altLang="en-US" sz="1400">
              <a:latin typeface="Gill Sans MT" panose="020B0502020104020203" pitchFamily="34" charset="0"/>
            </a:endParaRPr>
          </a:p>
        </p:txBody>
      </p:sp>
      <p:sp>
        <p:nvSpPr>
          <p:cNvPr id="33825" name="Rounded Rectangle 34">
            <a:extLst>
              <a:ext uri="{FF2B5EF4-FFF2-40B4-BE49-F238E27FC236}">
                <a16:creationId xmlns:a16="http://schemas.microsoft.com/office/drawing/2014/main" id="{44B2C4B7-73E8-43A7-B290-FC7F2B51CC29}"/>
              </a:ext>
            </a:extLst>
          </p:cNvPr>
          <p:cNvSpPr>
            <a:spLocks noChangeArrowheads="1"/>
          </p:cNvSpPr>
          <p:nvPr/>
        </p:nvSpPr>
        <p:spPr bwMode="auto">
          <a:xfrm>
            <a:off x="3348038" y="3357563"/>
            <a:ext cx="1439862" cy="6477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Metadata Execution Engine</a:t>
            </a:r>
            <a:endParaRPr lang="en-IN" altLang="en-US" sz="1400">
              <a:latin typeface="Gill Sans MT" panose="020B0502020104020203" pitchFamily="34" charset="0"/>
            </a:endParaRPr>
          </a:p>
        </p:txBody>
      </p:sp>
      <p:sp>
        <p:nvSpPr>
          <p:cNvPr id="33826" name="Rounded Rectangle 35">
            <a:extLst>
              <a:ext uri="{FF2B5EF4-FFF2-40B4-BE49-F238E27FC236}">
                <a16:creationId xmlns:a16="http://schemas.microsoft.com/office/drawing/2014/main" id="{CBCBE1AF-B16F-4F51-9C51-D48F7AFA7FD6}"/>
              </a:ext>
            </a:extLst>
          </p:cNvPr>
          <p:cNvSpPr>
            <a:spLocks noChangeArrowheads="1"/>
          </p:cNvSpPr>
          <p:nvPr/>
        </p:nvSpPr>
        <p:spPr bwMode="auto">
          <a:xfrm>
            <a:off x="3348038" y="4149725"/>
            <a:ext cx="1439862" cy="431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Metadata Services</a:t>
            </a:r>
            <a:endParaRPr lang="en-IN" altLang="en-US" sz="1400">
              <a:latin typeface="Gill Sans MT" panose="020B0502020104020203" pitchFamily="34" charset="0"/>
            </a:endParaRPr>
          </a:p>
        </p:txBody>
      </p:sp>
      <p:sp>
        <p:nvSpPr>
          <p:cNvPr id="33827" name="Rounded Rectangle 36">
            <a:extLst>
              <a:ext uri="{FF2B5EF4-FFF2-40B4-BE49-F238E27FC236}">
                <a16:creationId xmlns:a16="http://schemas.microsoft.com/office/drawing/2014/main" id="{813025C4-7B0B-4CCA-B8E2-D917940E74E4}"/>
              </a:ext>
            </a:extLst>
          </p:cNvPr>
          <p:cNvSpPr>
            <a:spLocks noChangeArrowheads="1"/>
          </p:cNvSpPr>
          <p:nvPr/>
        </p:nvSpPr>
        <p:spPr bwMode="auto">
          <a:xfrm>
            <a:off x="3348038" y="4724400"/>
            <a:ext cx="1439862" cy="2889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Messaging</a:t>
            </a:r>
            <a:endParaRPr lang="en-IN" altLang="en-US" sz="1400">
              <a:latin typeface="Gill Sans MT" panose="020B0502020104020203" pitchFamily="34" charset="0"/>
            </a:endParaRPr>
          </a:p>
        </p:txBody>
      </p:sp>
      <p:sp>
        <p:nvSpPr>
          <p:cNvPr id="33828" name="Rounded Rectangle 45">
            <a:extLst>
              <a:ext uri="{FF2B5EF4-FFF2-40B4-BE49-F238E27FC236}">
                <a16:creationId xmlns:a16="http://schemas.microsoft.com/office/drawing/2014/main" id="{6E118411-1780-468F-93F2-A01C1D97E340}"/>
              </a:ext>
            </a:extLst>
          </p:cNvPr>
          <p:cNvSpPr>
            <a:spLocks noChangeArrowheads="1"/>
          </p:cNvSpPr>
          <p:nvPr/>
        </p:nvSpPr>
        <p:spPr bwMode="auto">
          <a:xfrm>
            <a:off x="5148263" y="2205038"/>
            <a:ext cx="1439862" cy="2794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Workflow</a:t>
            </a:r>
            <a:endParaRPr lang="en-IN" altLang="en-US" sz="1400">
              <a:latin typeface="Gill Sans MT" panose="020B0502020104020203" pitchFamily="34" charset="0"/>
            </a:endParaRPr>
          </a:p>
        </p:txBody>
      </p:sp>
      <p:sp>
        <p:nvSpPr>
          <p:cNvPr id="33829" name="Rounded Rectangle 46">
            <a:extLst>
              <a:ext uri="{FF2B5EF4-FFF2-40B4-BE49-F238E27FC236}">
                <a16:creationId xmlns:a16="http://schemas.microsoft.com/office/drawing/2014/main" id="{817BD488-4C59-4BCC-A603-932B36CA5B64}"/>
              </a:ext>
            </a:extLst>
          </p:cNvPr>
          <p:cNvSpPr>
            <a:spLocks noChangeArrowheads="1"/>
          </p:cNvSpPr>
          <p:nvPr/>
        </p:nvSpPr>
        <p:spPr bwMode="auto">
          <a:xfrm>
            <a:off x="5148263" y="2628900"/>
            <a:ext cx="1439862" cy="576263"/>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Execution Handling</a:t>
            </a:r>
            <a:endParaRPr lang="en-IN" altLang="en-US" sz="1400">
              <a:latin typeface="Gill Sans MT" panose="020B0502020104020203" pitchFamily="34" charset="0"/>
            </a:endParaRPr>
          </a:p>
        </p:txBody>
      </p:sp>
      <p:sp>
        <p:nvSpPr>
          <p:cNvPr id="33830" name="Rounded Rectangle 47">
            <a:extLst>
              <a:ext uri="{FF2B5EF4-FFF2-40B4-BE49-F238E27FC236}">
                <a16:creationId xmlns:a16="http://schemas.microsoft.com/office/drawing/2014/main" id="{42DF6587-CBBE-4971-9939-CFCA45FB08B2}"/>
              </a:ext>
            </a:extLst>
          </p:cNvPr>
          <p:cNvSpPr>
            <a:spLocks noChangeArrowheads="1"/>
          </p:cNvSpPr>
          <p:nvPr/>
        </p:nvSpPr>
        <p:spPr bwMode="auto">
          <a:xfrm>
            <a:off x="5148263" y="3348038"/>
            <a:ext cx="1439862" cy="441325"/>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Orchestration</a:t>
            </a:r>
            <a:endParaRPr lang="en-IN" altLang="en-US" sz="1400">
              <a:latin typeface="Gill Sans MT" panose="020B0502020104020203" pitchFamily="34" charset="0"/>
            </a:endParaRPr>
          </a:p>
        </p:txBody>
      </p:sp>
      <p:sp>
        <p:nvSpPr>
          <p:cNvPr id="33831" name="Rounded Rectangle 49">
            <a:extLst>
              <a:ext uri="{FF2B5EF4-FFF2-40B4-BE49-F238E27FC236}">
                <a16:creationId xmlns:a16="http://schemas.microsoft.com/office/drawing/2014/main" id="{BFF27F15-0F0C-4C1C-8754-DA6E1DB43FD5}"/>
              </a:ext>
            </a:extLst>
          </p:cNvPr>
          <p:cNvSpPr>
            <a:spLocks noChangeArrowheads="1"/>
          </p:cNvSpPr>
          <p:nvPr/>
        </p:nvSpPr>
        <p:spPr bwMode="auto">
          <a:xfrm>
            <a:off x="5148263" y="4581525"/>
            <a:ext cx="1439862" cy="512763"/>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Gill Sans MT" panose="020B0502020104020203" pitchFamily="34" charset="0"/>
              </a:rPr>
              <a:t>Data Synchronization</a:t>
            </a:r>
            <a:endParaRPr lang="en-IN" altLang="en-US" sz="1400">
              <a:latin typeface="Gill Sans MT" panose="020B0502020104020203" pitchFamily="34" charset="0"/>
            </a:endParaRPr>
          </a:p>
        </p:txBody>
      </p:sp>
      <p:sp>
        <p:nvSpPr>
          <p:cNvPr id="51" name="Rounded Rectangle 50">
            <a:extLst>
              <a:ext uri="{FF2B5EF4-FFF2-40B4-BE49-F238E27FC236}">
                <a16:creationId xmlns:a16="http://schemas.microsoft.com/office/drawing/2014/main" id="{323F8D0A-B9BE-46AD-9247-90B1F476B1C1}"/>
              </a:ext>
            </a:extLst>
          </p:cNvPr>
          <p:cNvSpPr/>
          <p:nvPr/>
        </p:nvSpPr>
        <p:spPr>
          <a:xfrm>
            <a:off x="6826250" y="1628775"/>
            <a:ext cx="2089150" cy="3887788"/>
          </a:xfrm>
          <a:prstGeom prst="roundRect">
            <a:avLst/>
          </a:prstGeom>
          <a:solidFill>
            <a:schemeClr val="lt1">
              <a:alpha val="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wrap="none" tIns="0" anchor="ctr"/>
          <a:lstStyle/>
          <a:p>
            <a:pPr algn="ctr" eaLnBrk="1" fontAlgn="auto" hangingPunct="1">
              <a:spcBef>
                <a:spcPts val="0"/>
              </a:spcBef>
              <a:spcAft>
                <a:spcPts val="0"/>
              </a:spcAft>
              <a:defRPr/>
            </a:pP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23BF-80C9-48CF-915F-00D99B2ECFE5}"/>
              </a:ext>
            </a:extLst>
          </p:cNvPr>
          <p:cNvSpPr>
            <a:spLocks noGrp="1"/>
          </p:cNvSpPr>
          <p:nvPr>
            <p:ph type="title"/>
          </p:nvPr>
        </p:nvSpPr>
        <p:spPr/>
        <p:txBody>
          <a:bodyPr/>
          <a:lstStyle/>
          <a:p>
            <a:pPr eaLnBrk="1" fontAlgn="auto" hangingPunct="1">
              <a:spcAft>
                <a:spcPts val="0"/>
              </a:spcAft>
              <a:defRPr/>
            </a:pPr>
            <a:r>
              <a:rPr lang="en-US" dirty="0">
                <a:solidFill>
                  <a:schemeClr val="tx2">
                    <a:satMod val="130000"/>
                  </a:schemeClr>
                </a:solidFill>
              </a:rPr>
              <a:t>Migrating to Cloud Environment</a:t>
            </a:r>
          </a:p>
        </p:txBody>
      </p:sp>
      <p:sp>
        <p:nvSpPr>
          <p:cNvPr id="34819" name="Rounded Rectangle 3">
            <a:extLst>
              <a:ext uri="{FF2B5EF4-FFF2-40B4-BE49-F238E27FC236}">
                <a16:creationId xmlns:a16="http://schemas.microsoft.com/office/drawing/2014/main" id="{D01D372C-6285-4282-B4BF-0C84ADC22292}"/>
              </a:ext>
            </a:extLst>
          </p:cNvPr>
          <p:cNvSpPr>
            <a:spLocks noChangeArrowheads="1"/>
          </p:cNvSpPr>
          <p:nvPr/>
        </p:nvSpPr>
        <p:spPr bwMode="auto">
          <a:xfrm>
            <a:off x="1295400" y="1600200"/>
            <a:ext cx="7620000" cy="50292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800">
                <a:latin typeface="Gill Sans MT" panose="020B0502020104020203" pitchFamily="34" charset="0"/>
              </a:rPr>
              <a:t>The Software can be redeployed in cloud environment as Software as a Service (SaaS). The main sections of the software can be mapped to the SaaS architecture.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1F90-E38F-48FD-8338-BD2D2BB5109F}"/>
              </a:ext>
            </a:extLst>
          </p:cNvPr>
          <p:cNvSpPr>
            <a:spLocks noGrp="1"/>
          </p:cNvSpPr>
          <p:nvPr>
            <p:ph type="title"/>
          </p:nvPr>
        </p:nvSpPr>
        <p:spPr/>
        <p:txBody>
          <a:bodyPr>
            <a:normAutofit fontScale="90000"/>
          </a:bodyPr>
          <a:lstStyle/>
          <a:p>
            <a:pPr algn="ctr" eaLnBrk="1" fontAlgn="auto" hangingPunct="1">
              <a:spcAft>
                <a:spcPts val="0"/>
              </a:spcAft>
              <a:defRPr/>
            </a:pPr>
            <a:r>
              <a:rPr lang="en-US" dirty="0">
                <a:solidFill>
                  <a:schemeClr val="tx2">
                    <a:satMod val="130000"/>
                  </a:schemeClr>
                </a:solidFill>
              </a:rPr>
              <a:t>Payroll Processing in Cloud Computing</a:t>
            </a:r>
          </a:p>
        </p:txBody>
      </p:sp>
      <p:sp>
        <p:nvSpPr>
          <p:cNvPr id="35843" name="Rounded Rectangle 4">
            <a:extLst>
              <a:ext uri="{FF2B5EF4-FFF2-40B4-BE49-F238E27FC236}">
                <a16:creationId xmlns:a16="http://schemas.microsoft.com/office/drawing/2014/main" id="{AE1F0A46-F384-4908-8F05-580B7744A819}"/>
              </a:ext>
            </a:extLst>
          </p:cNvPr>
          <p:cNvSpPr>
            <a:spLocks noChangeArrowheads="1"/>
          </p:cNvSpPr>
          <p:nvPr/>
        </p:nvSpPr>
        <p:spPr bwMode="auto">
          <a:xfrm>
            <a:off x="1371600" y="1981200"/>
            <a:ext cx="7467600" cy="4495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sz="2400">
                <a:latin typeface="Gill Sans MT" panose="020B0502020104020203" pitchFamily="34" charset="0"/>
              </a:rPr>
              <a:t>Many State Government departments are utilizing standardized set up of payroll packages which are deployed at user locations and it is amounting huge investment on procurement of hardware and software and maintenance for various locations of the organization.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EA57-DFDB-445B-BA9F-2BD3244D8352}"/>
              </a:ext>
            </a:extLst>
          </p:cNvPr>
          <p:cNvSpPr>
            <a:spLocks noGrp="1"/>
          </p:cNvSpPr>
          <p:nvPr>
            <p:ph type="title" idx="4294967295"/>
          </p:nvPr>
        </p:nvSpPr>
        <p:spPr/>
        <p:txBody>
          <a:bodyPr vert="horz" wrap="square" lIns="91440" tIns="45720" rIns="91440" bIns="45720" numCol="1" anchorCtr="0" compatLnSpc="1">
            <a:prstTxWarp prst="textNoShape">
              <a:avLst/>
            </a:prstTxWarp>
            <a:normAutofit fontScale="90000"/>
          </a:bodyPr>
          <a:lstStyle/>
          <a:p>
            <a:pPr algn="ctr">
              <a:defRPr/>
            </a:pPr>
            <a:r>
              <a:rPr lang="en-US" sz="3900">
                <a:effectLst>
                  <a:outerShdw blurRad="38100" dist="38100" dir="2700000" algn="tl">
                    <a:srgbClr val="C0C0C0"/>
                  </a:outerShdw>
                </a:effectLst>
              </a:rPr>
              <a:t>Payroll Software Installed at more than 300 locations</a:t>
            </a:r>
          </a:p>
        </p:txBody>
      </p:sp>
      <p:sp>
        <p:nvSpPr>
          <p:cNvPr id="4" name="Rounded Rectangle 3">
            <a:extLst>
              <a:ext uri="{FF2B5EF4-FFF2-40B4-BE49-F238E27FC236}">
                <a16:creationId xmlns:a16="http://schemas.microsoft.com/office/drawing/2014/main" id="{BEA6B1CB-EAFA-4754-B2E3-12DF62419B9E}"/>
              </a:ext>
            </a:extLst>
          </p:cNvPr>
          <p:cNvSpPr/>
          <p:nvPr/>
        </p:nvSpPr>
        <p:spPr>
          <a:xfrm>
            <a:off x="1447800" y="1905000"/>
            <a:ext cx="2895600" cy="18288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chemeClr val="tx1"/>
                </a:solidFill>
              </a:rPr>
              <a:t>User</a:t>
            </a:r>
          </a:p>
        </p:txBody>
      </p:sp>
      <p:sp>
        <p:nvSpPr>
          <p:cNvPr id="5" name="Rounded Rectangle 4">
            <a:extLst>
              <a:ext uri="{FF2B5EF4-FFF2-40B4-BE49-F238E27FC236}">
                <a16:creationId xmlns:a16="http://schemas.microsoft.com/office/drawing/2014/main" id="{10BAF20A-0DD3-43CC-B7AF-76C229865F75}"/>
              </a:ext>
            </a:extLst>
          </p:cNvPr>
          <p:cNvSpPr/>
          <p:nvPr/>
        </p:nvSpPr>
        <p:spPr>
          <a:xfrm>
            <a:off x="5791200" y="1905000"/>
            <a:ext cx="2895600" cy="18288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400" b="1" dirty="0">
                <a:solidFill>
                  <a:schemeClr val="tx1"/>
                </a:solidFill>
              </a:rPr>
              <a:t>Software Module</a:t>
            </a:r>
          </a:p>
        </p:txBody>
      </p:sp>
      <p:sp>
        <p:nvSpPr>
          <p:cNvPr id="8" name="Left-Right Arrow 7">
            <a:extLst>
              <a:ext uri="{FF2B5EF4-FFF2-40B4-BE49-F238E27FC236}">
                <a16:creationId xmlns:a16="http://schemas.microsoft.com/office/drawing/2014/main" id="{6EC14175-C121-4F0B-A8F2-2015A27BFDA1}"/>
              </a:ext>
            </a:extLst>
          </p:cNvPr>
          <p:cNvSpPr/>
          <p:nvPr/>
        </p:nvSpPr>
        <p:spPr>
          <a:xfrm>
            <a:off x="4343400" y="2563813"/>
            <a:ext cx="1447800" cy="484187"/>
          </a:xfrm>
          <a:prstGeom prst="leftRightArrow">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870" name="TextBox 8">
            <a:extLst>
              <a:ext uri="{FF2B5EF4-FFF2-40B4-BE49-F238E27FC236}">
                <a16:creationId xmlns:a16="http://schemas.microsoft.com/office/drawing/2014/main" id="{F945D1A8-DE7C-467F-AFBE-7FE43EAA377A}"/>
              </a:ext>
            </a:extLst>
          </p:cNvPr>
          <p:cNvSpPr txBox="1">
            <a:spLocks noChangeArrowheads="1"/>
          </p:cNvSpPr>
          <p:nvPr/>
        </p:nvSpPr>
        <p:spPr bwMode="auto">
          <a:xfrm>
            <a:off x="2438400" y="4419600"/>
            <a:ext cx="556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a:t>     </a:t>
            </a:r>
            <a:r>
              <a:rPr lang="en-US" altLang="en-US" sz="2800" b="1"/>
              <a:t>Standalone Loaded on PC</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62F7-9EF9-4A02-A01E-A92CA15BFD51}"/>
              </a:ext>
            </a:extLst>
          </p:cNvPr>
          <p:cNvSpPr>
            <a:spLocks noGrp="1"/>
          </p:cNvSpPr>
          <p:nvPr>
            <p:ph type="title" idx="4294967295"/>
          </p:nvPr>
        </p:nvSpPr>
        <p:spPr/>
        <p:txBody>
          <a:bodyPr vert="horz" wrap="square" lIns="91440" tIns="45720" rIns="91440" bIns="45720" numCol="1" anchorCtr="0" compatLnSpc="1">
            <a:prstTxWarp prst="textNoShape">
              <a:avLst/>
            </a:prstTxWarp>
          </a:bodyPr>
          <a:lstStyle/>
          <a:p>
            <a:pPr algn="ctr">
              <a:defRPr/>
            </a:pPr>
            <a:r>
              <a:rPr lang="en-US">
                <a:effectLst>
                  <a:outerShdw blurRad="38100" dist="38100" dir="2700000" algn="tl">
                    <a:srgbClr val="C0C0C0"/>
                  </a:outerShdw>
                </a:effectLst>
              </a:rPr>
              <a:t>Drawbacks</a:t>
            </a:r>
          </a:p>
        </p:txBody>
      </p:sp>
      <p:sp>
        <p:nvSpPr>
          <p:cNvPr id="4" name="Rounded Rectangle 3">
            <a:extLst>
              <a:ext uri="{FF2B5EF4-FFF2-40B4-BE49-F238E27FC236}">
                <a16:creationId xmlns:a16="http://schemas.microsoft.com/office/drawing/2014/main" id="{F4D911A2-551A-44EA-88B7-60EF89D54E9D}"/>
              </a:ext>
            </a:extLst>
          </p:cNvPr>
          <p:cNvSpPr/>
          <p:nvPr/>
        </p:nvSpPr>
        <p:spPr>
          <a:xfrm>
            <a:off x="1219200" y="1676400"/>
            <a:ext cx="7696200" cy="49530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US" sz="2800" b="1">
                <a:solidFill>
                  <a:schemeClr val="tx1"/>
                </a:solidFill>
                <a:cs typeface="Arial" charset="0"/>
              </a:rPr>
              <a:t> Drawbacks :</a:t>
            </a:r>
          </a:p>
          <a:p>
            <a:pPr eaLnBrk="1" hangingPunct="1">
              <a:defRPr/>
            </a:pPr>
            <a:endParaRPr lang="en-US" sz="2400">
              <a:solidFill>
                <a:schemeClr val="tx1"/>
              </a:solidFill>
              <a:cs typeface="Arial" charset="0"/>
            </a:endParaRPr>
          </a:p>
          <a:p>
            <a:pPr eaLnBrk="1" hangingPunct="1">
              <a:buFont typeface="Wingdings" pitchFamily="2" charset="2"/>
              <a:buChar char="Ø"/>
              <a:defRPr/>
            </a:pPr>
            <a:r>
              <a:rPr lang="en-US" sz="2200">
                <a:solidFill>
                  <a:schemeClr val="tx1"/>
                </a:solidFill>
                <a:cs typeface="Arial" charset="0"/>
              </a:rPr>
              <a:t> Software Maintenance problems.</a:t>
            </a:r>
          </a:p>
          <a:p>
            <a:pPr eaLnBrk="1" hangingPunct="1">
              <a:buFont typeface="Wingdings" pitchFamily="2" charset="2"/>
              <a:buChar char="Ø"/>
              <a:defRPr/>
            </a:pPr>
            <a:r>
              <a:rPr lang="en-US" sz="2200">
                <a:solidFill>
                  <a:schemeClr val="tx1"/>
                </a:solidFill>
                <a:cs typeface="Arial" charset="0"/>
              </a:rPr>
              <a:t> Individual Hardware is required.</a:t>
            </a:r>
          </a:p>
          <a:p>
            <a:pPr eaLnBrk="1" hangingPunct="1">
              <a:buFont typeface="Wingdings" pitchFamily="2" charset="2"/>
              <a:buChar char="Ø"/>
              <a:defRPr/>
            </a:pPr>
            <a:r>
              <a:rPr lang="en-US" sz="2200">
                <a:solidFill>
                  <a:schemeClr val="tx1"/>
                </a:solidFill>
                <a:cs typeface="Arial" charset="0"/>
              </a:rPr>
              <a:t> Often Data Loss occurs.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ounded Rectangle 3">
            <a:extLst>
              <a:ext uri="{FF2B5EF4-FFF2-40B4-BE49-F238E27FC236}">
                <a16:creationId xmlns:a16="http://schemas.microsoft.com/office/drawing/2014/main" id="{9342DBB3-9216-4CED-869E-904DF2794ADE}"/>
              </a:ext>
            </a:extLst>
          </p:cNvPr>
          <p:cNvSpPr>
            <a:spLocks noChangeArrowheads="1"/>
          </p:cNvSpPr>
          <p:nvPr/>
        </p:nvSpPr>
        <p:spPr bwMode="auto">
          <a:xfrm>
            <a:off x="1295400" y="1447800"/>
            <a:ext cx="7467600" cy="39624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a:latin typeface="Gill Sans MT" panose="020B0502020104020203" pitchFamily="34" charset="0"/>
              </a:rPr>
              <a:t>Migrating the payroll package, to cloud environment can be worked out without changing business logic.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5021-4F88-4924-A4A9-DB41DE3A80A5}"/>
              </a:ext>
            </a:extLst>
          </p:cNvPr>
          <p:cNvSpPr>
            <a:spLocks noGrp="1"/>
          </p:cNvSpPr>
          <p:nvPr>
            <p:ph type="title" idx="4294967295"/>
          </p:nvPr>
        </p:nvSpPr>
        <p:spPr/>
        <p:txBody>
          <a:bodyPr/>
          <a:lstStyle/>
          <a:p>
            <a:pPr algn="ctr">
              <a:defRPr/>
            </a:pPr>
            <a:r>
              <a:rPr lang="en-US" dirty="0"/>
              <a:t>IN CLOUD</a:t>
            </a:r>
            <a:endParaRPr lang="en-IN" dirty="0"/>
          </a:p>
        </p:txBody>
      </p:sp>
      <p:sp>
        <p:nvSpPr>
          <p:cNvPr id="4" name="Rounded Rectangle 3">
            <a:extLst>
              <a:ext uri="{FF2B5EF4-FFF2-40B4-BE49-F238E27FC236}">
                <a16:creationId xmlns:a16="http://schemas.microsoft.com/office/drawing/2014/main" id="{7A9A3D46-F5A8-49BD-8DED-AF04DE625B45}"/>
              </a:ext>
            </a:extLst>
          </p:cNvPr>
          <p:cNvSpPr/>
          <p:nvPr/>
        </p:nvSpPr>
        <p:spPr>
          <a:xfrm>
            <a:off x="1403350" y="1700213"/>
            <a:ext cx="2160588" cy="79216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solidFill>
                  <a:schemeClr val="tx1"/>
                </a:solidFill>
              </a:rPr>
              <a:t>User-1</a:t>
            </a:r>
            <a:endParaRPr lang="en-IN" dirty="0">
              <a:solidFill>
                <a:schemeClr val="tx1"/>
              </a:solidFill>
            </a:endParaRPr>
          </a:p>
        </p:txBody>
      </p:sp>
      <p:sp>
        <p:nvSpPr>
          <p:cNvPr id="5" name="Rounded Rectangle 4">
            <a:extLst>
              <a:ext uri="{FF2B5EF4-FFF2-40B4-BE49-F238E27FC236}">
                <a16:creationId xmlns:a16="http://schemas.microsoft.com/office/drawing/2014/main" id="{AE139AF1-FFEE-439B-865A-286E24149EE0}"/>
              </a:ext>
            </a:extLst>
          </p:cNvPr>
          <p:cNvSpPr/>
          <p:nvPr/>
        </p:nvSpPr>
        <p:spPr>
          <a:xfrm>
            <a:off x="4067175" y="2852738"/>
            <a:ext cx="1873250" cy="8636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solidFill>
                  <a:schemeClr val="tx1"/>
                </a:solidFill>
              </a:rPr>
              <a:t>Software </a:t>
            </a:r>
          </a:p>
          <a:p>
            <a:pPr algn="ctr" eaLnBrk="1" hangingPunct="1">
              <a:defRPr/>
            </a:pPr>
            <a:r>
              <a:rPr lang="en-US" dirty="0">
                <a:solidFill>
                  <a:schemeClr val="tx1"/>
                </a:solidFill>
              </a:rPr>
              <a:t>Module</a:t>
            </a:r>
            <a:endParaRPr lang="en-IN" dirty="0">
              <a:solidFill>
                <a:schemeClr val="tx1"/>
              </a:solidFill>
            </a:endParaRPr>
          </a:p>
        </p:txBody>
      </p:sp>
      <p:sp>
        <p:nvSpPr>
          <p:cNvPr id="6" name="Rounded Rectangle 5">
            <a:extLst>
              <a:ext uri="{FF2B5EF4-FFF2-40B4-BE49-F238E27FC236}">
                <a16:creationId xmlns:a16="http://schemas.microsoft.com/office/drawing/2014/main" id="{D7F65405-DA8D-44F2-8D7C-FCE8F35CE9ED}"/>
              </a:ext>
            </a:extLst>
          </p:cNvPr>
          <p:cNvSpPr/>
          <p:nvPr/>
        </p:nvSpPr>
        <p:spPr>
          <a:xfrm>
            <a:off x="1476375" y="4868863"/>
            <a:ext cx="2087563" cy="792162"/>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solidFill>
                  <a:schemeClr val="tx1"/>
                </a:solidFill>
              </a:rPr>
              <a:t>User-1</a:t>
            </a:r>
            <a:endParaRPr lang="en-IN" dirty="0">
              <a:solidFill>
                <a:schemeClr val="tx1"/>
              </a:solidFill>
            </a:endParaRPr>
          </a:p>
        </p:txBody>
      </p:sp>
      <p:cxnSp>
        <p:nvCxnSpPr>
          <p:cNvPr id="15" name="Straight Connector 14">
            <a:extLst>
              <a:ext uri="{FF2B5EF4-FFF2-40B4-BE49-F238E27FC236}">
                <a16:creationId xmlns:a16="http://schemas.microsoft.com/office/drawing/2014/main" id="{2ED14F62-CECB-4F97-BC03-6E7FB41D745F}"/>
              </a:ext>
            </a:extLst>
          </p:cNvPr>
          <p:cNvCxnSpPr>
            <a:stCxn id="4" idx="2"/>
          </p:cNvCxnSpPr>
          <p:nvPr/>
        </p:nvCxnSpPr>
        <p:spPr>
          <a:xfrm rot="5400000">
            <a:off x="2088356" y="2888457"/>
            <a:ext cx="7921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881CFC-A366-4519-B0B1-2C5CE3C8AA16}"/>
              </a:ext>
            </a:extLst>
          </p:cNvPr>
          <p:cNvCxnSpPr>
            <a:stCxn id="5" idx="1"/>
          </p:cNvCxnSpPr>
          <p:nvPr/>
        </p:nvCxnSpPr>
        <p:spPr>
          <a:xfrm rot="10800000">
            <a:off x="2484438" y="3284538"/>
            <a:ext cx="1582737"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BF815821-BA10-4146-BF30-DE267DC10E2F}"/>
              </a:ext>
            </a:extLst>
          </p:cNvPr>
          <p:cNvSpPr/>
          <p:nvPr/>
        </p:nvSpPr>
        <p:spPr>
          <a:xfrm>
            <a:off x="4067175" y="4724400"/>
            <a:ext cx="1873250" cy="86518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dirty="0">
                <a:solidFill>
                  <a:schemeClr val="tx1"/>
                </a:solidFill>
              </a:rPr>
              <a:t>User-3</a:t>
            </a:r>
            <a:endParaRPr lang="en-IN" dirty="0">
              <a:solidFill>
                <a:schemeClr val="tx1"/>
              </a:solidFill>
            </a:endParaRPr>
          </a:p>
        </p:txBody>
      </p:sp>
      <p:cxnSp>
        <p:nvCxnSpPr>
          <p:cNvPr id="22" name="Straight Connector 21">
            <a:extLst>
              <a:ext uri="{FF2B5EF4-FFF2-40B4-BE49-F238E27FC236}">
                <a16:creationId xmlns:a16="http://schemas.microsoft.com/office/drawing/2014/main" id="{99A3A5D3-BE79-4EA6-9119-41B2A63B692A}"/>
              </a:ext>
            </a:extLst>
          </p:cNvPr>
          <p:cNvCxnSpPr/>
          <p:nvPr/>
        </p:nvCxnSpPr>
        <p:spPr>
          <a:xfrm rot="5400000">
            <a:off x="4428332" y="4220369"/>
            <a:ext cx="10080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08D1FF-CC6C-4940-887D-B103D9F5E33C}"/>
              </a:ext>
            </a:extLst>
          </p:cNvPr>
          <p:cNvCxnSpPr/>
          <p:nvPr/>
        </p:nvCxnSpPr>
        <p:spPr>
          <a:xfrm rot="10800000">
            <a:off x="2484438" y="3500438"/>
            <a:ext cx="15827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01B7F0-C44A-4A62-A112-D778AEF2B009}"/>
              </a:ext>
            </a:extLst>
          </p:cNvPr>
          <p:cNvCxnSpPr/>
          <p:nvPr/>
        </p:nvCxnSpPr>
        <p:spPr>
          <a:xfrm rot="5400000">
            <a:off x="1800225" y="4184651"/>
            <a:ext cx="1368425" cy="0"/>
          </a:xfrm>
          <a:prstGeom prst="line">
            <a:avLst/>
          </a:prstGeom>
        </p:spPr>
        <p:style>
          <a:lnRef idx="1">
            <a:schemeClr val="accent1"/>
          </a:lnRef>
          <a:fillRef idx="0">
            <a:schemeClr val="accent1"/>
          </a:fillRef>
          <a:effectRef idx="0">
            <a:schemeClr val="accent1"/>
          </a:effectRef>
          <a:fontRef idx="minor">
            <a:schemeClr val="tx1"/>
          </a:fontRef>
        </p:style>
      </p:cxnSp>
      <p:sp>
        <p:nvSpPr>
          <p:cNvPr id="39948" name="Line 12">
            <a:extLst>
              <a:ext uri="{FF2B5EF4-FFF2-40B4-BE49-F238E27FC236}">
                <a16:creationId xmlns:a16="http://schemas.microsoft.com/office/drawing/2014/main" id="{CE51A5AD-C684-4A4D-9DF3-554ADD5F4D53}"/>
              </a:ext>
            </a:extLst>
          </p:cNvPr>
          <p:cNvSpPr>
            <a:spLocks noChangeShapeType="1"/>
          </p:cNvSpPr>
          <p:nvPr/>
        </p:nvSpPr>
        <p:spPr bwMode="auto">
          <a:xfrm>
            <a:off x="5943600" y="3276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9949" name="Text Box 13">
            <a:extLst>
              <a:ext uri="{FF2B5EF4-FFF2-40B4-BE49-F238E27FC236}">
                <a16:creationId xmlns:a16="http://schemas.microsoft.com/office/drawing/2014/main" id="{8C8BE21A-8FCF-4833-8D67-43CE6FD2CED3}"/>
              </a:ext>
            </a:extLst>
          </p:cNvPr>
          <p:cNvSpPr txBox="1">
            <a:spLocks noChangeArrowheads="1"/>
          </p:cNvSpPr>
          <p:nvPr/>
        </p:nvSpPr>
        <p:spPr bwMode="auto">
          <a:xfrm>
            <a:off x="6842125" y="3084513"/>
            <a:ext cx="3092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Single Instance</a:t>
            </a:r>
          </a:p>
          <a:p>
            <a:pPr eaLnBrk="1" hangingPunct="1"/>
            <a:r>
              <a:rPr lang="en-US" altLang="en-US"/>
              <a:t> Multi-tenancy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D2CA-FCAC-4855-8BEE-8CF8A10DA015}"/>
              </a:ext>
            </a:extLst>
          </p:cNvPr>
          <p:cNvSpPr>
            <a:spLocks noGrp="1"/>
          </p:cNvSpPr>
          <p:nvPr>
            <p:ph type="title" idx="4294967295"/>
          </p:nvPr>
        </p:nvSpPr>
        <p:spPr>
          <a:xfrm>
            <a:off x="1116013" y="44450"/>
            <a:ext cx="7497762" cy="639763"/>
          </a:xfrm>
        </p:spPr>
        <p:txBody>
          <a:bodyPr>
            <a:noAutofit/>
          </a:bodyPr>
          <a:lstStyle/>
          <a:p>
            <a:pPr eaLnBrk="1" fontAlgn="auto" hangingPunct="1">
              <a:spcAft>
                <a:spcPts val="0"/>
              </a:spcAft>
              <a:defRPr/>
            </a:pPr>
            <a:r>
              <a:rPr lang="en-US" sz="3400" dirty="0">
                <a:solidFill>
                  <a:schemeClr val="tx2">
                    <a:satMod val="130000"/>
                  </a:schemeClr>
                </a:solidFill>
              </a:rPr>
              <a:t>Architectural Overview for Multi-tenancy</a:t>
            </a:r>
            <a:endParaRPr lang="en-IN" sz="3400" dirty="0">
              <a:solidFill>
                <a:schemeClr val="tx2">
                  <a:satMod val="130000"/>
                </a:schemeClr>
              </a:solidFill>
            </a:endParaRPr>
          </a:p>
        </p:txBody>
      </p:sp>
      <p:sp>
        <p:nvSpPr>
          <p:cNvPr id="4" name="Rectangle 3">
            <a:extLst>
              <a:ext uri="{FF2B5EF4-FFF2-40B4-BE49-F238E27FC236}">
                <a16:creationId xmlns:a16="http://schemas.microsoft.com/office/drawing/2014/main" id="{42980FF8-8D51-47F4-8EAF-79DC658FDF31}"/>
              </a:ext>
            </a:extLst>
          </p:cNvPr>
          <p:cNvSpPr/>
          <p:nvPr/>
        </p:nvSpPr>
        <p:spPr>
          <a:xfrm>
            <a:off x="1619250" y="620713"/>
            <a:ext cx="1296988"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Client</a:t>
            </a:r>
            <a:endParaRPr lang="en-IN" dirty="0">
              <a:solidFill>
                <a:schemeClr val="tx1"/>
              </a:solidFill>
            </a:endParaRPr>
          </a:p>
        </p:txBody>
      </p:sp>
      <p:sp>
        <p:nvSpPr>
          <p:cNvPr id="5" name="Rounded Rectangle 4">
            <a:extLst>
              <a:ext uri="{FF2B5EF4-FFF2-40B4-BE49-F238E27FC236}">
                <a16:creationId xmlns:a16="http://schemas.microsoft.com/office/drawing/2014/main" id="{749B39BD-CAE4-44FB-891B-47A066AE2A60}"/>
              </a:ext>
            </a:extLst>
          </p:cNvPr>
          <p:cNvSpPr/>
          <p:nvPr/>
        </p:nvSpPr>
        <p:spPr>
          <a:xfrm>
            <a:off x="1116013" y="1125538"/>
            <a:ext cx="7704137" cy="17986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7" name="Straight Connector 6">
            <a:extLst>
              <a:ext uri="{FF2B5EF4-FFF2-40B4-BE49-F238E27FC236}">
                <a16:creationId xmlns:a16="http://schemas.microsoft.com/office/drawing/2014/main" id="{FD16854C-5BD4-49B9-87CE-977BB066AF0D}"/>
              </a:ext>
            </a:extLst>
          </p:cNvPr>
          <p:cNvCxnSpPr/>
          <p:nvPr/>
        </p:nvCxnSpPr>
        <p:spPr>
          <a:xfrm>
            <a:off x="1116013" y="1484313"/>
            <a:ext cx="770413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997E6D93-FD21-4CBB-A7C7-C34EBF33D0AA}"/>
              </a:ext>
            </a:extLst>
          </p:cNvPr>
          <p:cNvSpPr/>
          <p:nvPr/>
        </p:nvSpPr>
        <p:spPr>
          <a:xfrm>
            <a:off x="1187450" y="1125538"/>
            <a:ext cx="7561263" cy="358775"/>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Authentication</a:t>
            </a:r>
            <a:endParaRPr lang="en-IN" dirty="0"/>
          </a:p>
        </p:txBody>
      </p:sp>
      <p:sp>
        <p:nvSpPr>
          <p:cNvPr id="10" name="Rectangle 9">
            <a:extLst>
              <a:ext uri="{FF2B5EF4-FFF2-40B4-BE49-F238E27FC236}">
                <a16:creationId xmlns:a16="http://schemas.microsoft.com/office/drawing/2014/main" id="{C33AEFE4-697C-49BC-8610-E85610871899}"/>
              </a:ext>
            </a:extLst>
          </p:cNvPr>
          <p:cNvSpPr/>
          <p:nvPr/>
        </p:nvSpPr>
        <p:spPr>
          <a:xfrm>
            <a:off x="1195388" y="1916113"/>
            <a:ext cx="2339975" cy="4333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chemeClr val="tx1"/>
                </a:solidFill>
              </a:rPr>
              <a:t>Authentication Module</a:t>
            </a:r>
            <a:endParaRPr lang="en-IN" dirty="0">
              <a:solidFill>
                <a:schemeClr val="tx1"/>
              </a:solidFill>
            </a:endParaRPr>
          </a:p>
        </p:txBody>
      </p:sp>
      <p:sp>
        <p:nvSpPr>
          <p:cNvPr id="11" name="Rounded Rectangle 10">
            <a:extLst>
              <a:ext uri="{FF2B5EF4-FFF2-40B4-BE49-F238E27FC236}">
                <a16:creationId xmlns:a16="http://schemas.microsoft.com/office/drawing/2014/main" id="{3BBDD85F-CE71-41EB-AB99-C2250811B7BE}"/>
              </a:ext>
            </a:extLst>
          </p:cNvPr>
          <p:cNvSpPr/>
          <p:nvPr/>
        </p:nvSpPr>
        <p:spPr>
          <a:xfrm>
            <a:off x="5651500" y="1628775"/>
            <a:ext cx="3024188" cy="1216025"/>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13" name="Straight Connector 12">
            <a:extLst>
              <a:ext uri="{FF2B5EF4-FFF2-40B4-BE49-F238E27FC236}">
                <a16:creationId xmlns:a16="http://schemas.microsoft.com/office/drawing/2014/main" id="{E41E8678-EFE2-4616-97A2-B5887C34A64C}"/>
              </a:ext>
            </a:extLst>
          </p:cNvPr>
          <p:cNvCxnSpPr/>
          <p:nvPr/>
        </p:nvCxnSpPr>
        <p:spPr>
          <a:xfrm>
            <a:off x="5651500" y="1989138"/>
            <a:ext cx="3024188"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DDDD9D49-6114-4A37-90FA-7001B257A6B1}"/>
              </a:ext>
            </a:extLst>
          </p:cNvPr>
          <p:cNvSpPr/>
          <p:nvPr/>
        </p:nvSpPr>
        <p:spPr>
          <a:xfrm>
            <a:off x="6596063" y="1628775"/>
            <a:ext cx="1576387" cy="3603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Ticket Server</a:t>
            </a:r>
            <a:endParaRPr lang="en-IN" dirty="0"/>
          </a:p>
        </p:txBody>
      </p:sp>
      <p:sp>
        <p:nvSpPr>
          <p:cNvPr id="18" name="Rectangle 17">
            <a:extLst>
              <a:ext uri="{FF2B5EF4-FFF2-40B4-BE49-F238E27FC236}">
                <a16:creationId xmlns:a16="http://schemas.microsoft.com/office/drawing/2014/main" id="{966075F1-904D-464A-90EB-2854936245DA}"/>
              </a:ext>
            </a:extLst>
          </p:cNvPr>
          <p:cNvSpPr/>
          <p:nvPr/>
        </p:nvSpPr>
        <p:spPr>
          <a:xfrm>
            <a:off x="5795963" y="2060575"/>
            <a:ext cx="1584325" cy="720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20" name="Straight Connector 19">
            <a:extLst>
              <a:ext uri="{FF2B5EF4-FFF2-40B4-BE49-F238E27FC236}">
                <a16:creationId xmlns:a16="http://schemas.microsoft.com/office/drawing/2014/main" id="{DEC2CE38-D338-498F-8929-75CD15E19787}"/>
              </a:ext>
            </a:extLst>
          </p:cNvPr>
          <p:cNvCxnSpPr/>
          <p:nvPr/>
        </p:nvCxnSpPr>
        <p:spPr>
          <a:xfrm>
            <a:off x="5803900" y="2276475"/>
            <a:ext cx="15843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3D32A7-CDAD-4FD3-B0C1-BE0616A1D2F5}"/>
              </a:ext>
            </a:extLst>
          </p:cNvPr>
          <p:cNvCxnSpPr/>
          <p:nvPr/>
        </p:nvCxnSpPr>
        <p:spPr>
          <a:xfrm>
            <a:off x="5795963" y="2565400"/>
            <a:ext cx="158432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9F991AB-9E3F-46BF-91D3-3F409A66B104}"/>
              </a:ext>
            </a:extLst>
          </p:cNvPr>
          <p:cNvSpPr/>
          <p:nvPr/>
        </p:nvSpPr>
        <p:spPr>
          <a:xfrm>
            <a:off x="5661025" y="2060575"/>
            <a:ext cx="1574800"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Session Ticket</a:t>
            </a:r>
            <a:endParaRPr lang="en-IN" sz="1200" dirty="0"/>
          </a:p>
        </p:txBody>
      </p:sp>
      <p:sp>
        <p:nvSpPr>
          <p:cNvPr id="23" name="Rounded Rectangle 22">
            <a:extLst>
              <a:ext uri="{FF2B5EF4-FFF2-40B4-BE49-F238E27FC236}">
                <a16:creationId xmlns:a16="http://schemas.microsoft.com/office/drawing/2014/main" id="{0057BA69-F35F-43AF-A6FF-2E72437F7422}"/>
              </a:ext>
            </a:extLst>
          </p:cNvPr>
          <p:cNvSpPr/>
          <p:nvPr/>
        </p:nvSpPr>
        <p:spPr>
          <a:xfrm>
            <a:off x="5580063" y="2349500"/>
            <a:ext cx="1576387"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Token</a:t>
            </a:r>
            <a:endParaRPr lang="en-IN" sz="1200" dirty="0"/>
          </a:p>
        </p:txBody>
      </p:sp>
      <p:sp>
        <p:nvSpPr>
          <p:cNvPr id="24" name="Rounded Rectangle 23">
            <a:extLst>
              <a:ext uri="{FF2B5EF4-FFF2-40B4-BE49-F238E27FC236}">
                <a16:creationId xmlns:a16="http://schemas.microsoft.com/office/drawing/2014/main" id="{59C207E7-12E3-4B52-A9E1-086CF68D34B7}"/>
              </a:ext>
            </a:extLst>
          </p:cNvPr>
          <p:cNvSpPr/>
          <p:nvPr/>
        </p:nvSpPr>
        <p:spPr>
          <a:xfrm>
            <a:off x="5651500" y="2565400"/>
            <a:ext cx="1728788" cy="215900"/>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 + Create Ticket()</a:t>
            </a:r>
            <a:endParaRPr lang="en-IN" sz="1200" dirty="0"/>
          </a:p>
        </p:txBody>
      </p:sp>
      <p:sp>
        <p:nvSpPr>
          <p:cNvPr id="25" name="Flowchart: Magnetic Disk 24">
            <a:extLst>
              <a:ext uri="{FF2B5EF4-FFF2-40B4-BE49-F238E27FC236}">
                <a16:creationId xmlns:a16="http://schemas.microsoft.com/office/drawing/2014/main" id="{6D82216A-BE5A-4CDD-B946-F31AF3711C05}"/>
              </a:ext>
            </a:extLst>
          </p:cNvPr>
          <p:cNvSpPr/>
          <p:nvPr/>
        </p:nvSpPr>
        <p:spPr>
          <a:xfrm>
            <a:off x="7524750" y="2060575"/>
            <a:ext cx="1008063" cy="7921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27" name="Rounded Rectangle 26">
            <a:extLst>
              <a:ext uri="{FF2B5EF4-FFF2-40B4-BE49-F238E27FC236}">
                <a16:creationId xmlns:a16="http://schemas.microsoft.com/office/drawing/2014/main" id="{3CF78F4E-1EDD-4A86-83E6-C41ED70C746A}"/>
              </a:ext>
            </a:extLst>
          </p:cNvPr>
          <p:cNvSpPr/>
          <p:nvPr/>
        </p:nvSpPr>
        <p:spPr>
          <a:xfrm>
            <a:off x="7532688" y="2276475"/>
            <a:ext cx="1071562" cy="5762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Auth </a:t>
            </a:r>
          </a:p>
          <a:p>
            <a:pPr algn="ctr" eaLnBrk="1" fontAlgn="auto" hangingPunct="1">
              <a:spcBef>
                <a:spcPts val="0"/>
              </a:spcBef>
              <a:spcAft>
                <a:spcPts val="0"/>
              </a:spcAft>
              <a:defRPr/>
            </a:pPr>
            <a:r>
              <a:rPr lang="en-US" sz="1200" dirty="0"/>
              <a:t>Data</a:t>
            </a:r>
            <a:endParaRPr lang="en-IN" sz="1200" dirty="0"/>
          </a:p>
        </p:txBody>
      </p:sp>
      <p:sp>
        <p:nvSpPr>
          <p:cNvPr id="28" name="Rounded Rectangle 27">
            <a:extLst>
              <a:ext uri="{FF2B5EF4-FFF2-40B4-BE49-F238E27FC236}">
                <a16:creationId xmlns:a16="http://schemas.microsoft.com/office/drawing/2014/main" id="{537932FA-42B0-4ED9-8857-A8D25BFA48CA}"/>
              </a:ext>
            </a:extLst>
          </p:cNvPr>
          <p:cNvSpPr/>
          <p:nvPr/>
        </p:nvSpPr>
        <p:spPr>
          <a:xfrm>
            <a:off x="5003800" y="2997200"/>
            <a:ext cx="3816350" cy="1584325"/>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29" name="Straight Connector 28">
            <a:extLst>
              <a:ext uri="{FF2B5EF4-FFF2-40B4-BE49-F238E27FC236}">
                <a16:creationId xmlns:a16="http://schemas.microsoft.com/office/drawing/2014/main" id="{2E916DF0-BDD7-4432-BFDF-F3CAA1889D06}"/>
              </a:ext>
            </a:extLst>
          </p:cNvPr>
          <p:cNvCxnSpPr/>
          <p:nvPr/>
        </p:nvCxnSpPr>
        <p:spPr>
          <a:xfrm>
            <a:off x="5003800" y="3357563"/>
            <a:ext cx="381635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Flowchart: Magnetic Disk 33">
            <a:extLst>
              <a:ext uri="{FF2B5EF4-FFF2-40B4-BE49-F238E27FC236}">
                <a16:creationId xmlns:a16="http://schemas.microsoft.com/office/drawing/2014/main" id="{026AB604-0D2A-46EA-9D60-94C0D565BBB1}"/>
              </a:ext>
            </a:extLst>
          </p:cNvPr>
          <p:cNvSpPr/>
          <p:nvPr/>
        </p:nvSpPr>
        <p:spPr>
          <a:xfrm>
            <a:off x="7596188" y="3429000"/>
            <a:ext cx="1008062" cy="10080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35" name="Rounded Rectangle 34">
            <a:extLst>
              <a:ext uri="{FF2B5EF4-FFF2-40B4-BE49-F238E27FC236}">
                <a16:creationId xmlns:a16="http://schemas.microsoft.com/office/drawing/2014/main" id="{1EC71BFD-FD7A-4C2F-BA0C-ACDA54CF6899}"/>
              </a:ext>
            </a:extLst>
          </p:cNvPr>
          <p:cNvSpPr/>
          <p:nvPr/>
        </p:nvSpPr>
        <p:spPr>
          <a:xfrm>
            <a:off x="7604125" y="3644900"/>
            <a:ext cx="1071563" cy="7921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Tenant </a:t>
            </a:r>
            <a:r>
              <a:rPr lang="en-US" sz="1200" dirty="0" err="1"/>
              <a:t>Config</a:t>
            </a:r>
            <a:r>
              <a:rPr lang="en-US" sz="1200" dirty="0"/>
              <a:t> </a:t>
            </a:r>
          </a:p>
          <a:p>
            <a:pPr algn="ctr" eaLnBrk="1" fontAlgn="auto" hangingPunct="1">
              <a:spcBef>
                <a:spcPts val="0"/>
              </a:spcBef>
              <a:spcAft>
                <a:spcPts val="0"/>
              </a:spcAft>
              <a:defRPr/>
            </a:pPr>
            <a:r>
              <a:rPr lang="en-US" sz="1200" dirty="0"/>
              <a:t>Data</a:t>
            </a:r>
            <a:endParaRPr lang="en-IN" sz="1200" dirty="0"/>
          </a:p>
        </p:txBody>
      </p:sp>
      <p:sp>
        <p:nvSpPr>
          <p:cNvPr id="37" name="Rectangle 36">
            <a:extLst>
              <a:ext uri="{FF2B5EF4-FFF2-40B4-BE49-F238E27FC236}">
                <a16:creationId xmlns:a16="http://schemas.microsoft.com/office/drawing/2014/main" id="{5954D8D3-7889-4F93-AC5C-A6C748A926FF}"/>
              </a:ext>
            </a:extLst>
          </p:cNvPr>
          <p:cNvSpPr/>
          <p:nvPr/>
        </p:nvSpPr>
        <p:spPr>
          <a:xfrm>
            <a:off x="5076825" y="3429000"/>
            <a:ext cx="2339975"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Layout Component</a:t>
            </a:r>
            <a:endParaRPr lang="en-IN" sz="1200" dirty="0">
              <a:solidFill>
                <a:schemeClr val="tx1"/>
              </a:solidFill>
            </a:endParaRPr>
          </a:p>
        </p:txBody>
      </p:sp>
      <p:sp>
        <p:nvSpPr>
          <p:cNvPr id="38" name="Rectangle 37">
            <a:extLst>
              <a:ext uri="{FF2B5EF4-FFF2-40B4-BE49-F238E27FC236}">
                <a16:creationId xmlns:a16="http://schemas.microsoft.com/office/drawing/2014/main" id="{1B041072-9269-4DEB-89FC-FE069CE86FD7}"/>
              </a:ext>
            </a:extLst>
          </p:cNvPr>
          <p:cNvSpPr/>
          <p:nvPr/>
        </p:nvSpPr>
        <p:spPr>
          <a:xfrm>
            <a:off x="5076825" y="3716338"/>
            <a:ext cx="2339975" cy="2174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Configuration Component</a:t>
            </a:r>
            <a:endParaRPr lang="en-IN" sz="1200" dirty="0">
              <a:solidFill>
                <a:schemeClr val="tx1"/>
              </a:solidFill>
            </a:endParaRPr>
          </a:p>
        </p:txBody>
      </p:sp>
      <p:sp>
        <p:nvSpPr>
          <p:cNvPr id="39" name="Rectangle 38">
            <a:extLst>
              <a:ext uri="{FF2B5EF4-FFF2-40B4-BE49-F238E27FC236}">
                <a16:creationId xmlns:a16="http://schemas.microsoft.com/office/drawing/2014/main" id="{4A24B9C3-B73F-4388-BAB2-33E58E66FE68}"/>
              </a:ext>
            </a:extLst>
          </p:cNvPr>
          <p:cNvSpPr/>
          <p:nvPr/>
        </p:nvSpPr>
        <p:spPr>
          <a:xfrm>
            <a:off x="5076825" y="4005263"/>
            <a:ext cx="2339975"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File I/O Component</a:t>
            </a:r>
            <a:endParaRPr lang="en-IN" sz="1200" dirty="0">
              <a:solidFill>
                <a:schemeClr val="tx1"/>
              </a:solidFill>
            </a:endParaRPr>
          </a:p>
        </p:txBody>
      </p:sp>
      <p:sp>
        <p:nvSpPr>
          <p:cNvPr id="40" name="Rectangle 39">
            <a:extLst>
              <a:ext uri="{FF2B5EF4-FFF2-40B4-BE49-F238E27FC236}">
                <a16:creationId xmlns:a16="http://schemas.microsoft.com/office/drawing/2014/main" id="{02E78E15-768E-4F97-AE20-29F776A32102}"/>
              </a:ext>
            </a:extLst>
          </p:cNvPr>
          <p:cNvSpPr/>
          <p:nvPr/>
        </p:nvSpPr>
        <p:spPr>
          <a:xfrm>
            <a:off x="5076825" y="4292600"/>
            <a:ext cx="2339975"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Workflow Component</a:t>
            </a:r>
            <a:endParaRPr lang="en-IN" sz="1200" dirty="0">
              <a:solidFill>
                <a:schemeClr val="tx1"/>
              </a:solidFill>
            </a:endParaRPr>
          </a:p>
        </p:txBody>
      </p:sp>
      <p:sp>
        <p:nvSpPr>
          <p:cNvPr id="41" name="Rounded Rectangle 40">
            <a:extLst>
              <a:ext uri="{FF2B5EF4-FFF2-40B4-BE49-F238E27FC236}">
                <a16:creationId xmlns:a16="http://schemas.microsoft.com/office/drawing/2014/main" id="{CFEBD1B2-8342-4FDA-9821-B302A2B933E3}"/>
              </a:ext>
            </a:extLst>
          </p:cNvPr>
          <p:cNvSpPr/>
          <p:nvPr/>
        </p:nvSpPr>
        <p:spPr>
          <a:xfrm>
            <a:off x="1979613" y="4652963"/>
            <a:ext cx="5905500" cy="86360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42" name="Straight Connector 41">
            <a:extLst>
              <a:ext uri="{FF2B5EF4-FFF2-40B4-BE49-F238E27FC236}">
                <a16:creationId xmlns:a16="http://schemas.microsoft.com/office/drawing/2014/main" id="{3B50A8C9-77EE-4DB8-ACC3-A5667D7CD3F4}"/>
              </a:ext>
            </a:extLst>
          </p:cNvPr>
          <p:cNvCxnSpPr/>
          <p:nvPr/>
        </p:nvCxnSpPr>
        <p:spPr>
          <a:xfrm>
            <a:off x="1979613" y="5013325"/>
            <a:ext cx="590391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549B95DA-5F72-4237-9320-91F9F0F7B09C}"/>
              </a:ext>
            </a:extLst>
          </p:cNvPr>
          <p:cNvSpPr/>
          <p:nvPr/>
        </p:nvSpPr>
        <p:spPr>
          <a:xfrm>
            <a:off x="1979613" y="4652963"/>
            <a:ext cx="5867400" cy="3603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Database</a:t>
            </a:r>
            <a:endParaRPr lang="en-IN" dirty="0"/>
          </a:p>
        </p:txBody>
      </p:sp>
      <p:sp>
        <p:nvSpPr>
          <p:cNvPr id="46" name="Rectangle 45">
            <a:extLst>
              <a:ext uri="{FF2B5EF4-FFF2-40B4-BE49-F238E27FC236}">
                <a16:creationId xmlns:a16="http://schemas.microsoft.com/office/drawing/2014/main" id="{FEBC0520-829F-4D71-99EA-76DB4CAC5F65}"/>
              </a:ext>
            </a:extLst>
          </p:cNvPr>
          <p:cNvSpPr/>
          <p:nvPr/>
        </p:nvSpPr>
        <p:spPr>
          <a:xfrm>
            <a:off x="2052638" y="5084763"/>
            <a:ext cx="1439862"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Query Adjuster</a:t>
            </a:r>
            <a:endParaRPr lang="en-IN" sz="1200" dirty="0">
              <a:solidFill>
                <a:schemeClr val="tx1"/>
              </a:solidFill>
            </a:endParaRPr>
          </a:p>
        </p:txBody>
      </p:sp>
      <p:sp>
        <p:nvSpPr>
          <p:cNvPr id="50" name="Rectangle 49">
            <a:extLst>
              <a:ext uri="{FF2B5EF4-FFF2-40B4-BE49-F238E27FC236}">
                <a16:creationId xmlns:a16="http://schemas.microsoft.com/office/drawing/2014/main" id="{F642EF88-70C7-4FC4-82BA-38DB6B4FF725}"/>
              </a:ext>
            </a:extLst>
          </p:cNvPr>
          <p:cNvSpPr/>
          <p:nvPr/>
        </p:nvSpPr>
        <p:spPr>
          <a:xfrm>
            <a:off x="4068763" y="5084763"/>
            <a:ext cx="1439862"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Load Balancer</a:t>
            </a:r>
            <a:endParaRPr lang="en-IN" sz="1200" dirty="0">
              <a:solidFill>
                <a:schemeClr val="tx1"/>
              </a:solidFill>
            </a:endParaRPr>
          </a:p>
        </p:txBody>
      </p:sp>
      <p:sp>
        <p:nvSpPr>
          <p:cNvPr id="51" name="Rectangle 50">
            <a:extLst>
              <a:ext uri="{FF2B5EF4-FFF2-40B4-BE49-F238E27FC236}">
                <a16:creationId xmlns:a16="http://schemas.microsoft.com/office/drawing/2014/main" id="{4B6E78D6-78EB-406D-A819-28951D04CE39}"/>
              </a:ext>
            </a:extLst>
          </p:cNvPr>
          <p:cNvSpPr/>
          <p:nvPr/>
        </p:nvSpPr>
        <p:spPr>
          <a:xfrm>
            <a:off x="5651500" y="5084763"/>
            <a:ext cx="1441450" cy="200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200" dirty="0">
                <a:solidFill>
                  <a:schemeClr val="tx1"/>
                </a:solidFill>
              </a:rPr>
              <a:t>Record </a:t>
            </a:r>
            <a:r>
              <a:rPr lang="en-US" sz="1200" dirty="0" err="1">
                <a:solidFill>
                  <a:schemeClr val="tx1"/>
                </a:solidFill>
              </a:rPr>
              <a:t>Initializer</a:t>
            </a:r>
            <a:endParaRPr lang="en-IN" sz="1200" dirty="0">
              <a:solidFill>
                <a:schemeClr val="tx1"/>
              </a:solidFill>
            </a:endParaRPr>
          </a:p>
        </p:txBody>
      </p:sp>
      <p:sp>
        <p:nvSpPr>
          <p:cNvPr id="52" name="Rounded Rectangle 51">
            <a:extLst>
              <a:ext uri="{FF2B5EF4-FFF2-40B4-BE49-F238E27FC236}">
                <a16:creationId xmlns:a16="http://schemas.microsoft.com/office/drawing/2014/main" id="{80E89630-6D96-4B07-83BC-DB8F4DC0A951}"/>
              </a:ext>
            </a:extLst>
          </p:cNvPr>
          <p:cNvSpPr/>
          <p:nvPr/>
        </p:nvSpPr>
        <p:spPr>
          <a:xfrm>
            <a:off x="2987675" y="5732463"/>
            <a:ext cx="3879850" cy="108108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dirty="0">
              <a:solidFill>
                <a:schemeClr val="tx1"/>
              </a:solidFill>
            </a:endParaRPr>
          </a:p>
        </p:txBody>
      </p:sp>
      <p:cxnSp>
        <p:nvCxnSpPr>
          <p:cNvPr id="53" name="Straight Connector 52">
            <a:extLst>
              <a:ext uri="{FF2B5EF4-FFF2-40B4-BE49-F238E27FC236}">
                <a16:creationId xmlns:a16="http://schemas.microsoft.com/office/drawing/2014/main" id="{E09019BF-203C-4BD9-AE9B-B4B4539C12A0}"/>
              </a:ext>
            </a:extLst>
          </p:cNvPr>
          <p:cNvCxnSpPr/>
          <p:nvPr/>
        </p:nvCxnSpPr>
        <p:spPr>
          <a:xfrm>
            <a:off x="2987675" y="6092825"/>
            <a:ext cx="3852863"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3C3EBD74-D593-44A5-9ABA-6B5D98D4E826}"/>
              </a:ext>
            </a:extLst>
          </p:cNvPr>
          <p:cNvSpPr/>
          <p:nvPr/>
        </p:nvSpPr>
        <p:spPr>
          <a:xfrm>
            <a:off x="3016250" y="5732463"/>
            <a:ext cx="3851275" cy="3603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Database Pool</a:t>
            </a:r>
            <a:endParaRPr lang="en-IN" dirty="0"/>
          </a:p>
        </p:txBody>
      </p:sp>
      <p:sp>
        <p:nvSpPr>
          <p:cNvPr id="64" name="Flowchart: Magnetic Disk 63">
            <a:extLst>
              <a:ext uri="{FF2B5EF4-FFF2-40B4-BE49-F238E27FC236}">
                <a16:creationId xmlns:a16="http://schemas.microsoft.com/office/drawing/2014/main" id="{6E5D8A1D-A60A-47AC-B1B1-24FBD998C8AD}"/>
              </a:ext>
            </a:extLst>
          </p:cNvPr>
          <p:cNvSpPr/>
          <p:nvPr/>
        </p:nvSpPr>
        <p:spPr>
          <a:xfrm>
            <a:off x="3411538" y="6165850"/>
            <a:ext cx="720725" cy="5762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65" name="Rounded Rectangle 64">
            <a:extLst>
              <a:ext uri="{FF2B5EF4-FFF2-40B4-BE49-F238E27FC236}">
                <a16:creationId xmlns:a16="http://schemas.microsoft.com/office/drawing/2014/main" id="{A8E31A48-2F29-4DC2-B5DB-2A68B6AB61C1}"/>
              </a:ext>
            </a:extLst>
          </p:cNvPr>
          <p:cNvSpPr/>
          <p:nvPr/>
        </p:nvSpPr>
        <p:spPr>
          <a:xfrm>
            <a:off x="3419475" y="6453188"/>
            <a:ext cx="712788" cy="1444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Data</a:t>
            </a:r>
            <a:endParaRPr lang="en-IN" sz="1200" dirty="0"/>
          </a:p>
        </p:txBody>
      </p:sp>
      <p:sp>
        <p:nvSpPr>
          <p:cNvPr id="66" name="Flowchart: Magnetic Disk 65">
            <a:extLst>
              <a:ext uri="{FF2B5EF4-FFF2-40B4-BE49-F238E27FC236}">
                <a16:creationId xmlns:a16="http://schemas.microsoft.com/office/drawing/2014/main" id="{89A1F0B5-1532-4B1B-887F-A5CB1477C9FF}"/>
              </a:ext>
            </a:extLst>
          </p:cNvPr>
          <p:cNvSpPr/>
          <p:nvPr/>
        </p:nvSpPr>
        <p:spPr>
          <a:xfrm>
            <a:off x="4635500" y="6165850"/>
            <a:ext cx="720725" cy="5762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67" name="Rounded Rectangle 66">
            <a:extLst>
              <a:ext uri="{FF2B5EF4-FFF2-40B4-BE49-F238E27FC236}">
                <a16:creationId xmlns:a16="http://schemas.microsoft.com/office/drawing/2014/main" id="{1245325A-7D70-4B77-AF1C-68ADA32002FD}"/>
              </a:ext>
            </a:extLst>
          </p:cNvPr>
          <p:cNvSpPr/>
          <p:nvPr/>
        </p:nvSpPr>
        <p:spPr>
          <a:xfrm>
            <a:off x="4643438" y="6453188"/>
            <a:ext cx="712787" cy="1444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Data</a:t>
            </a:r>
            <a:endParaRPr lang="en-IN" sz="1200" dirty="0"/>
          </a:p>
        </p:txBody>
      </p:sp>
      <p:sp>
        <p:nvSpPr>
          <p:cNvPr id="68" name="Flowchart: Magnetic Disk 67">
            <a:extLst>
              <a:ext uri="{FF2B5EF4-FFF2-40B4-BE49-F238E27FC236}">
                <a16:creationId xmlns:a16="http://schemas.microsoft.com/office/drawing/2014/main" id="{C1F12F79-F31B-4F2C-A3E9-EB91D3DABF1E}"/>
              </a:ext>
            </a:extLst>
          </p:cNvPr>
          <p:cNvSpPr/>
          <p:nvPr/>
        </p:nvSpPr>
        <p:spPr>
          <a:xfrm>
            <a:off x="5788025" y="6165850"/>
            <a:ext cx="719138" cy="576263"/>
          </a:xfrm>
          <a:prstGeom prst="flowChartMagneticDisk">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69" name="Rounded Rectangle 68">
            <a:extLst>
              <a:ext uri="{FF2B5EF4-FFF2-40B4-BE49-F238E27FC236}">
                <a16:creationId xmlns:a16="http://schemas.microsoft.com/office/drawing/2014/main" id="{91B51EFE-1ACD-4B74-9F77-1F54A035AC47}"/>
              </a:ext>
            </a:extLst>
          </p:cNvPr>
          <p:cNvSpPr/>
          <p:nvPr/>
        </p:nvSpPr>
        <p:spPr>
          <a:xfrm>
            <a:off x="5795963" y="6453188"/>
            <a:ext cx="711200" cy="1444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Data</a:t>
            </a:r>
            <a:endParaRPr lang="en-IN" sz="1200" dirty="0"/>
          </a:p>
        </p:txBody>
      </p:sp>
      <p:cxnSp>
        <p:nvCxnSpPr>
          <p:cNvPr id="71" name="Straight Arrow Connector 70">
            <a:extLst>
              <a:ext uri="{FF2B5EF4-FFF2-40B4-BE49-F238E27FC236}">
                <a16:creationId xmlns:a16="http://schemas.microsoft.com/office/drawing/2014/main" id="{1DDF6D81-EF61-445A-8CA4-4EE8E7F16BF6}"/>
              </a:ext>
            </a:extLst>
          </p:cNvPr>
          <p:cNvCxnSpPr>
            <a:stCxn id="4" idx="2"/>
          </p:cNvCxnSpPr>
          <p:nvPr/>
        </p:nvCxnSpPr>
        <p:spPr>
          <a:xfrm rot="5400000">
            <a:off x="1835944" y="1485106"/>
            <a:ext cx="863600" cy="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27AFE3D-DC55-4A9A-B74E-743676F2F49E}"/>
              </a:ext>
            </a:extLst>
          </p:cNvPr>
          <p:cNvCxnSpPr/>
          <p:nvPr/>
        </p:nvCxnSpPr>
        <p:spPr>
          <a:xfrm>
            <a:off x="3563938" y="2133600"/>
            <a:ext cx="2087562" cy="0"/>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226CB078-D126-4DFB-9FA5-99408BD3FCCB}"/>
              </a:ext>
            </a:extLst>
          </p:cNvPr>
          <p:cNvSpPr/>
          <p:nvPr/>
        </p:nvSpPr>
        <p:spPr>
          <a:xfrm>
            <a:off x="1331913" y="3365500"/>
            <a:ext cx="1800225" cy="855663"/>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solidFill>
                  <a:schemeClr val="tx1"/>
                </a:solidFill>
              </a:rPr>
              <a:t>Single-tenant business logic</a:t>
            </a:r>
            <a:endParaRPr lang="en-IN" dirty="0">
              <a:solidFill>
                <a:schemeClr val="tx1"/>
              </a:solidFill>
            </a:endParaRPr>
          </a:p>
        </p:txBody>
      </p:sp>
      <p:cxnSp>
        <p:nvCxnSpPr>
          <p:cNvPr id="76" name="Straight Arrow Connector 75">
            <a:extLst>
              <a:ext uri="{FF2B5EF4-FFF2-40B4-BE49-F238E27FC236}">
                <a16:creationId xmlns:a16="http://schemas.microsoft.com/office/drawing/2014/main" id="{919480DD-3F4A-4127-B318-89D0F17C462C}"/>
              </a:ext>
            </a:extLst>
          </p:cNvPr>
          <p:cNvCxnSpPr/>
          <p:nvPr/>
        </p:nvCxnSpPr>
        <p:spPr>
          <a:xfrm rot="5400000">
            <a:off x="1762919" y="2851944"/>
            <a:ext cx="1008063"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22C203E-F9F0-4C12-9C76-EB15F6F67276}"/>
              </a:ext>
            </a:extLst>
          </p:cNvPr>
          <p:cNvCxnSpPr/>
          <p:nvPr/>
        </p:nvCxnSpPr>
        <p:spPr>
          <a:xfrm rot="5400000">
            <a:off x="1908969" y="4652169"/>
            <a:ext cx="863600" cy="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F2545183-8FC5-402B-8D0E-BF263F96916E}"/>
              </a:ext>
            </a:extLst>
          </p:cNvPr>
          <p:cNvSpPr/>
          <p:nvPr/>
        </p:nvSpPr>
        <p:spPr>
          <a:xfrm flipH="1">
            <a:off x="2301875" y="4076700"/>
            <a:ext cx="325438" cy="10080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vert="vert" anchor="ctr"/>
          <a:lstStyle/>
          <a:p>
            <a:pPr algn="ctr" eaLnBrk="1" fontAlgn="auto" hangingPunct="1">
              <a:spcBef>
                <a:spcPts val="0"/>
              </a:spcBef>
              <a:spcAft>
                <a:spcPts val="0"/>
              </a:spcAft>
              <a:defRPr/>
            </a:pPr>
            <a:r>
              <a:rPr lang="en-US" sz="1200" dirty="0"/>
              <a:t>Query</a:t>
            </a:r>
            <a:endParaRPr lang="en-IN" sz="1200" dirty="0"/>
          </a:p>
        </p:txBody>
      </p:sp>
      <p:sp>
        <p:nvSpPr>
          <p:cNvPr id="79" name="Rounded Rectangle 78">
            <a:extLst>
              <a:ext uri="{FF2B5EF4-FFF2-40B4-BE49-F238E27FC236}">
                <a16:creationId xmlns:a16="http://schemas.microsoft.com/office/drawing/2014/main" id="{8433ED39-0199-42D1-9DEA-DB25C871A431}"/>
              </a:ext>
            </a:extLst>
          </p:cNvPr>
          <p:cNvSpPr/>
          <p:nvPr/>
        </p:nvSpPr>
        <p:spPr>
          <a:xfrm flipH="1">
            <a:off x="2662456" y="4077072"/>
            <a:ext cx="325368" cy="711584"/>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vert="vert270" anchor="ctr"/>
          <a:lstStyle/>
          <a:p>
            <a:pPr algn="ctr" eaLnBrk="1" fontAlgn="auto" hangingPunct="1">
              <a:spcBef>
                <a:spcPts val="0"/>
              </a:spcBef>
              <a:spcAft>
                <a:spcPts val="0"/>
              </a:spcAft>
              <a:defRPr/>
            </a:pPr>
            <a:r>
              <a:rPr lang="en-US" sz="1200" dirty="0"/>
              <a:t>Data</a:t>
            </a:r>
            <a:endParaRPr lang="en-IN" sz="1200" dirty="0"/>
          </a:p>
        </p:txBody>
      </p:sp>
      <p:cxnSp>
        <p:nvCxnSpPr>
          <p:cNvPr id="80" name="Straight Arrow Connector 79">
            <a:extLst>
              <a:ext uri="{FF2B5EF4-FFF2-40B4-BE49-F238E27FC236}">
                <a16:creationId xmlns:a16="http://schemas.microsoft.com/office/drawing/2014/main" id="{6541FF70-4B21-4BD8-8C5E-76D327BB0FB3}"/>
              </a:ext>
            </a:extLst>
          </p:cNvPr>
          <p:cNvCxnSpPr/>
          <p:nvPr/>
        </p:nvCxnSpPr>
        <p:spPr>
          <a:xfrm rot="5400000">
            <a:off x="2485232" y="4652169"/>
            <a:ext cx="863600" cy="1587"/>
          </a:xfrm>
          <a:prstGeom prst="straightConnector1">
            <a:avLst/>
          </a:prstGeom>
          <a:ln w="15875">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7A71791-07E5-48A0-B75E-E62DF27B10BE}"/>
              </a:ext>
            </a:extLst>
          </p:cNvPr>
          <p:cNvCxnSpPr/>
          <p:nvPr/>
        </p:nvCxnSpPr>
        <p:spPr>
          <a:xfrm>
            <a:off x="3492500" y="5157788"/>
            <a:ext cx="574675" cy="0"/>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311F7D8-D5CC-4C49-BEE8-15A6D9C7F8D0}"/>
              </a:ext>
            </a:extLst>
          </p:cNvPr>
          <p:cNvCxnSpPr/>
          <p:nvPr/>
        </p:nvCxnSpPr>
        <p:spPr>
          <a:xfrm rot="5400000">
            <a:off x="4570413" y="5732463"/>
            <a:ext cx="865187" cy="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Left Arrow 82">
            <a:extLst>
              <a:ext uri="{FF2B5EF4-FFF2-40B4-BE49-F238E27FC236}">
                <a16:creationId xmlns:a16="http://schemas.microsoft.com/office/drawing/2014/main" id="{D32AE670-5A2D-4FA7-A9F5-AE2515FAD7A9}"/>
              </a:ext>
            </a:extLst>
          </p:cNvPr>
          <p:cNvSpPr/>
          <p:nvPr/>
        </p:nvSpPr>
        <p:spPr>
          <a:xfrm>
            <a:off x="3203575" y="3573463"/>
            <a:ext cx="1800225" cy="215900"/>
          </a:xfrm>
          <a:prstGeom prst="leftArrow">
            <a:avLst/>
          </a:prstGeom>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IN"/>
          </a:p>
        </p:txBody>
      </p:sp>
      <p:sp>
        <p:nvSpPr>
          <p:cNvPr id="84" name="Rounded Rectangle 83">
            <a:extLst>
              <a:ext uri="{FF2B5EF4-FFF2-40B4-BE49-F238E27FC236}">
                <a16:creationId xmlns:a16="http://schemas.microsoft.com/office/drawing/2014/main" id="{5AE4D5F1-AE71-44F8-B6EF-FDE1EB80BB2E}"/>
              </a:ext>
            </a:extLst>
          </p:cNvPr>
          <p:cNvSpPr/>
          <p:nvPr/>
        </p:nvSpPr>
        <p:spPr>
          <a:xfrm>
            <a:off x="3708400" y="1916113"/>
            <a:ext cx="1727200" cy="217487"/>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sz="1200" dirty="0"/>
              <a:t>Create Ticket()</a:t>
            </a:r>
            <a:endParaRPr lang="en-IN" sz="1200" dirty="0"/>
          </a:p>
        </p:txBody>
      </p:sp>
      <p:sp>
        <p:nvSpPr>
          <p:cNvPr id="85" name="Rounded Rectangle 84">
            <a:extLst>
              <a:ext uri="{FF2B5EF4-FFF2-40B4-BE49-F238E27FC236}">
                <a16:creationId xmlns:a16="http://schemas.microsoft.com/office/drawing/2014/main" id="{ACF0EF83-9790-4913-B8FD-5F6E351530D2}"/>
              </a:ext>
            </a:extLst>
          </p:cNvPr>
          <p:cNvSpPr/>
          <p:nvPr/>
        </p:nvSpPr>
        <p:spPr>
          <a:xfrm flipH="1">
            <a:off x="2301875" y="1052513"/>
            <a:ext cx="325438" cy="1008062"/>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vert="vert" anchor="ctr"/>
          <a:lstStyle/>
          <a:p>
            <a:pPr algn="ctr" eaLnBrk="1" fontAlgn="auto" hangingPunct="1">
              <a:spcBef>
                <a:spcPts val="0"/>
              </a:spcBef>
              <a:spcAft>
                <a:spcPts val="0"/>
              </a:spcAft>
              <a:defRPr/>
            </a:pPr>
            <a:r>
              <a:rPr lang="en-US" sz="1200" dirty="0"/>
              <a:t>HTTP</a:t>
            </a:r>
          </a:p>
          <a:p>
            <a:pPr algn="ctr" eaLnBrk="1" fontAlgn="auto" hangingPunct="1">
              <a:spcBef>
                <a:spcPts val="0"/>
              </a:spcBef>
              <a:spcAft>
                <a:spcPts val="0"/>
              </a:spcAft>
              <a:defRPr/>
            </a:pPr>
            <a:r>
              <a:rPr lang="en-US" sz="1200" dirty="0"/>
              <a:t>Request</a:t>
            </a:r>
            <a:endParaRPr lang="en-IN" sz="1200" dirty="0"/>
          </a:p>
        </p:txBody>
      </p:sp>
      <p:sp>
        <p:nvSpPr>
          <p:cNvPr id="86" name="Rounded Rectangle 85">
            <a:extLst>
              <a:ext uri="{FF2B5EF4-FFF2-40B4-BE49-F238E27FC236}">
                <a16:creationId xmlns:a16="http://schemas.microsoft.com/office/drawing/2014/main" id="{A476F41A-1DA8-4D95-B6C4-AD7DC334D511}"/>
              </a:ext>
            </a:extLst>
          </p:cNvPr>
          <p:cNvSpPr/>
          <p:nvPr/>
        </p:nvSpPr>
        <p:spPr>
          <a:xfrm>
            <a:off x="5076825" y="2997200"/>
            <a:ext cx="3706813" cy="360363"/>
          </a:xfrm>
          <a:prstGeom prst="roundRect">
            <a:avLst/>
          </a:prstGeom>
          <a:solidFill>
            <a:schemeClr val="bg1">
              <a:alpha val="0"/>
            </a:schemeClr>
          </a:solidFill>
          <a:ln>
            <a:solidFill>
              <a:schemeClr val="bg1">
                <a:alpha val="0"/>
              </a:schemeClr>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r>
              <a:rPr lang="en-US" dirty="0"/>
              <a:t>Configuration</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96E2AFE-2EBE-481C-95BB-D6E391527ED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a:effectLst/>
              </a:rPr>
              <a:t>Provisioning for new tenants</a:t>
            </a:r>
          </a:p>
        </p:txBody>
      </p:sp>
      <p:sp>
        <p:nvSpPr>
          <p:cNvPr id="41987" name="Text Box 4">
            <a:extLst>
              <a:ext uri="{FF2B5EF4-FFF2-40B4-BE49-F238E27FC236}">
                <a16:creationId xmlns:a16="http://schemas.microsoft.com/office/drawing/2014/main" id="{A082FDD2-FB3A-4ED9-9C2F-7CE544ED6C9C}"/>
              </a:ext>
            </a:extLst>
          </p:cNvPr>
          <p:cNvSpPr txBox="1">
            <a:spLocks noChangeArrowheads="1"/>
          </p:cNvSpPr>
          <p:nvPr/>
        </p:nvSpPr>
        <p:spPr bwMode="auto">
          <a:xfrm>
            <a:off x="1508125" y="2017713"/>
            <a:ext cx="73310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Char char="•"/>
            </a:pPr>
            <a:r>
              <a:rPr lang="en-US" altLang="en-US" sz="2400"/>
              <a:t> For Separate server model new machine is to be installed.</a:t>
            </a:r>
          </a:p>
          <a:p>
            <a:pPr eaLnBrk="1" hangingPunct="1">
              <a:buFontTx/>
              <a:buChar char="•"/>
            </a:pPr>
            <a:r>
              <a:rPr lang="en-US" altLang="en-US" sz="2400"/>
              <a:t> For separate database model create a database start it on a server.</a:t>
            </a:r>
          </a:p>
          <a:p>
            <a:pPr eaLnBrk="1" hangingPunct="1">
              <a:buFontTx/>
              <a:buChar char="•"/>
            </a:pPr>
            <a:r>
              <a:rPr lang="en-US" altLang="en-US" sz="2400"/>
              <a:t> For separate schema and shared schema models</a:t>
            </a:r>
            <a:r>
              <a:rPr lang="en-US" altLang="en-US"/>
              <a:t> </a:t>
            </a:r>
          </a:p>
          <a:p>
            <a:pPr eaLnBrk="1" hangingPunct="1"/>
            <a:r>
              <a:rPr lang="en-US" altLang="en-US"/>
              <a:t>    </a:t>
            </a:r>
            <a:r>
              <a:rPr lang="en-US" altLang="en-US" sz="2400"/>
              <a:t>scripts / stored procedure could create new schema in one of the existing databases.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783B-F0AB-4F5A-8B61-8F823803F523}"/>
              </a:ext>
            </a:extLst>
          </p:cNvPr>
          <p:cNvSpPr>
            <a:spLocks noGrp="1"/>
          </p:cNvSpPr>
          <p:nvPr>
            <p:ph type="title"/>
          </p:nvPr>
        </p:nvSpPr>
        <p:spPr/>
        <p:txBody>
          <a:bodyPr>
            <a:normAutofit/>
          </a:bodyPr>
          <a:lstStyle/>
          <a:p>
            <a:pPr eaLnBrk="1" fontAlgn="auto" hangingPunct="1">
              <a:spcAft>
                <a:spcPts val="0"/>
              </a:spcAft>
              <a:defRPr/>
            </a:pPr>
            <a:r>
              <a:rPr lang="en-US" b="1" dirty="0">
                <a:solidFill>
                  <a:schemeClr val="tx2">
                    <a:satMod val="130000"/>
                  </a:schemeClr>
                </a:solidFill>
              </a:rPr>
              <a:t>Background of the Application</a:t>
            </a:r>
          </a:p>
        </p:txBody>
      </p:sp>
      <p:sp>
        <p:nvSpPr>
          <p:cNvPr id="43011" name="Rounded Rectangle 3">
            <a:extLst>
              <a:ext uri="{FF2B5EF4-FFF2-40B4-BE49-F238E27FC236}">
                <a16:creationId xmlns:a16="http://schemas.microsoft.com/office/drawing/2014/main" id="{BA50D1F3-6EE5-4D61-995E-63730CC818CB}"/>
              </a:ext>
            </a:extLst>
          </p:cNvPr>
          <p:cNvSpPr>
            <a:spLocks noChangeArrowheads="1"/>
          </p:cNvSpPr>
          <p:nvPr/>
        </p:nvSpPr>
        <p:spPr bwMode="auto">
          <a:xfrm>
            <a:off x="1066800" y="1295400"/>
            <a:ext cx="7924800" cy="53340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0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endParaRPr lang="en-US" altLang="en-US" sz="2400">
              <a:latin typeface="Gill Sans MT" panose="020B0502020104020203" pitchFamily="34" charset="0"/>
            </a:endParaRPr>
          </a:p>
          <a:p>
            <a:pPr eaLnBrk="1" hangingPunct="1"/>
            <a:r>
              <a:rPr lang="en-US" altLang="en-US" sz="2400">
                <a:latin typeface="Gill Sans MT" panose="020B0502020104020203" pitchFamily="34" charset="0"/>
              </a:rPr>
              <a:t>The existing application, which is implemented in state government departments, is having the following main sections:</a:t>
            </a:r>
          </a:p>
          <a:p>
            <a:pPr eaLnBrk="1" hangingPunct="1"/>
            <a:r>
              <a:rPr lang="en-US" altLang="en-US" sz="2400">
                <a:latin typeface="Gill Sans MT" panose="020B0502020104020203" pitchFamily="34" charset="0"/>
              </a:rPr>
              <a:t> </a:t>
            </a:r>
          </a:p>
          <a:p>
            <a:pPr eaLnBrk="1" hangingPunct="1">
              <a:buFont typeface="Wingdings" panose="05000000000000000000" pitchFamily="2" charset="2"/>
              <a:buChar char="Ø"/>
            </a:pPr>
            <a:r>
              <a:rPr lang="en-US" altLang="en-US" sz="2400">
                <a:latin typeface="Gill Sans MT" panose="020B0502020104020203" pitchFamily="34" charset="0"/>
              </a:rPr>
              <a:t> Data admin</a:t>
            </a:r>
          </a:p>
          <a:p>
            <a:pPr eaLnBrk="1" hangingPunct="1">
              <a:buFont typeface="Wingdings" panose="05000000000000000000" pitchFamily="2" charset="2"/>
              <a:buChar char="Ø"/>
            </a:pPr>
            <a:r>
              <a:rPr lang="en-US" altLang="en-US" sz="2400">
                <a:latin typeface="Gill Sans MT" panose="020B0502020104020203" pitchFamily="34" charset="0"/>
              </a:rPr>
              <a:t> Master data entry</a:t>
            </a:r>
          </a:p>
          <a:p>
            <a:pPr eaLnBrk="1" hangingPunct="1">
              <a:buFont typeface="Wingdings" panose="05000000000000000000" pitchFamily="2" charset="2"/>
              <a:buChar char="Ø"/>
            </a:pPr>
            <a:r>
              <a:rPr lang="en-US" altLang="en-US" sz="2400">
                <a:latin typeface="Gill Sans MT" panose="020B0502020104020203" pitchFamily="34" charset="0"/>
              </a:rPr>
              <a:t> Month process</a:t>
            </a:r>
          </a:p>
          <a:p>
            <a:pPr eaLnBrk="1" hangingPunct="1">
              <a:buFont typeface="Wingdings" panose="05000000000000000000" pitchFamily="2" charset="2"/>
              <a:buChar char="Ø"/>
            </a:pPr>
            <a:r>
              <a:rPr lang="en-US" altLang="en-US" sz="2400">
                <a:latin typeface="Gill Sans MT" panose="020B0502020104020203" pitchFamily="34" charset="0"/>
              </a:rPr>
              <a:t> Token no. entry   </a:t>
            </a:r>
          </a:p>
          <a:p>
            <a:pPr eaLnBrk="1" hangingPunct="1">
              <a:buFont typeface="Wingdings" panose="05000000000000000000" pitchFamily="2" charset="2"/>
              <a:buChar char="Ø"/>
            </a:pPr>
            <a:r>
              <a:rPr lang="en-US" altLang="en-US" sz="2400">
                <a:latin typeface="Gill Sans MT" panose="020B0502020104020203" pitchFamily="34" charset="0"/>
              </a:rPr>
              <a:t> Reports</a:t>
            </a:r>
          </a:p>
          <a:p>
            <a:pPr eaLnBrk="1" hangingPunct="1">
              <a:buFont typeface="Wingdings" panose="05000000000000000000" pitchFamily="2" charset="2"/>
              <a:buChar char="Ø"/>
            </a:pPr>
            <a:r>
              <a:rPr lang="en-US" altLang="en-US" sz="2400">
                <a:latin typeface="Gill Sans MT" panose="020B0502020104020203" pitchFamily="34" charset="0"/>
              </a:rPr>
              <a:t> Back up to system</a:t>
            </a:r>
          </a:p>
          <a:p>
            <a:pPr eaLnBrk="1" hangingPunct="1"/>
            <a:endParaRPr lang="en-US" altLang="en-US" sz="2400">
              <a:latin typeface="Gill Sans MT" panose="020B0502020104020203" pitchFamily="34" charset="0"/>
            </a:endParaRPr>
          </a:p>
          <a:p>
            <a:pPr eaLnBrk="1" hangingPunct="1"/>
            <a:r>
              <a:rPr lang="en-US" altLang="en-US" sz="2400">
                <a:latin typeface="Gill Sans MT" panose="020B0502020104020203" pitchFamily="34" charset="0"/>
              </a:rPr>
              <a:t>The existing package is deployed in the user premises and found difficult in regular    software maintenance and  overhead costs for the infrastructure requirements.</a:t>
            </a:r>
          </a:p>
          <a:p>
            <a:pPr eaLnBrk="1" hangingPunct="1"/>
            <a:r>
              <a:rPr lang="en-US" altLang="en-US" sz="2000">
                <a:latin typeface="Gill Sans MT" panose="020B0502020104020203" pitchFamily="34" charset="0"/>
              </a:rPr>
              <a:t> </a:t>
            </a:r>
          </a:p>
          <a:p>
            <a:pPr eaLnBrk="1" hangingPunct="1"/>
            <a:endParaRPr lang="en-US" altLang="en-US" sz="2000">
              <a:latin typeface="Gill Sans MT" panose="020B0502020104020203" pitchFamily="34" charset="0"/>
            </a:endParaRPr>
          </a:p>
          <a:p>
            <a:pPr eaLnBrk="1" hangingPunct="1"/>
            <a:endParaRPr lang="en-US" altLang="en-US" sz="2400">
              <a:latin typeface="Gill Sans MT" panose="020B0502020104020203"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ounded Rectangle 3">
            <a:extLst>
              <a:ext uri="{FF2B5EF4-FFF2-40B4-BE49-F238E27FC236}">
                <a16:creationId xmlns:a16="http://schemas.microsoft.com/office/drawing/2014/main" id="{397F9A39-AF5F-49C7-AAFD-C2D17D8C3D17}"/>
              </a:ext>
            </a:extLst>
          </p:cNvPr>
          <p:cNvSpPr>
            <a:spLocks noChangeArrowheads="1"/>
          </p:cNvSpPr>
          <p:nvPr/>
        </p:nvSpPr>
        <p:spPr bwMode="auto">
          <a:xfrm>
            <a:off x="1143000" y="533400"/>
            <a:ext cx="7772400" cy="6019800"/>
          </a:xfrm>
          <a:prstGeom prst="roundRect">
            <a:avLst>
              <a:gd name="adj" fmla="val 16667"/>
            </a:avLst>
          </a:prstGeom>
          <a:solidFill>
            <a:schemeClr val="bg1"/>
          </a:solidFill>
          <a:ln w="25400" algn="ctr">
            <a:solidFill>
              <a:srgbClr val="26697A"/>
            </a:solidFill>
            <a:round/>
            <a:headEnd/>
            <a:tailEnd/>
          </a:ln>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Gill Sans MT" panose="020B0502020104020203" pitchFamily="34" charset="0"/>
              </a:rPr>
              <a:t>The application is ideally suited to deploy in cloud environment with following features:</a:t>
            </a:r>
          </a:p>
          <a:p>
            <a:pPr eaLnBrk="1" hangingPunct="1"/>
            <a:r>
              <a:rPr lang="en-US" altLang="en-US" sz="2000" b="1">
                <a:latin typeface="Gill Sans MT" panose="020B0502020104020203" pitchFamily="34" charset="0"/>
              </a:rPr>
              <a:t> </a:t>
            </a:r>
          </a:p>
          <a:p>
            <a:pPr eaLnBrk="1" hangingPunct="1">
              <a:buFont typeface="Wingdings" panose="05000000000000000000" pitchFamily="2" charset="2"/>
              <a:buChar char="Ø"/>
            </a:pPr>
            <a:r>
              <a:rPr lang="en-US" altLang="en-US" sz="2000">
                <a:latin typeface="Gill Sans MT" panose="020B0502020104020203" pitchFamily="34" charset="0"/>
              </a:rPr>
              <a:t> The application can be taken up as a single instance and multi-tenant model </a:t>
            </a:r>
          </a:p>
          <a:p>
            <a:pPr eaLnBrk="1" hangingPunct="1">
              <a:buFont typeface="Wingdings" panose="05000000000000000000" pitchFamily="2" charset="2"/>
              <a:buChar char="Ø"/>
            </a:pPr>
            <a:endParaRPr lang="en-US" altLang="en-US" sz="2000">
              <a:latin typeface="Gill Sans MT" panose="020B0502020104020203" pitchFamily="34" charset="0"/>
            </a:endParaRPr>
          </a:p>
          <a:p>
            <a:pPr eaLnBrk="1" hangingPunct="1">
              <a:buFont typeface="Wingdings" panose="05000000000000000000" pitchFamily="2" charset="2"/>
              <a:buChar char="Ø"/>
            </a:pPr>
            <a:r>
              <a:rPr lang="en-US" altLang="en-US" sz="2000">
                <a:latin typeface="Gill Sans MT" panose="020B0502020104020203" pitchFamily="34" charset="0"/>
              </a:rPr>
              <a:t> Configurability option in the software is required to be provided.</a:t>
            </a:r>
          </a:p>
          <a:p>
            <a:pPr eaLnBrk="1" hangingPunct="1"/>
            <a:r>
              <a:rPr lang="en-US" altLang="en-US" sz="2000">
                <a:latin typeface="Gill Sans MT" panose="020B0502020104020203" pitchFamily="34" charset="0"/>
              </a:rPr>
              <a:t>Configurability in SaaS enables the flexibility to access the software by many tenants with the option of configuring each tenant for their application needs.</a:t>
            </a:r>
          </a:p>
          <a:p>
            <a:pPr eaLnBrk="1" hangingPunct="1"/>
            <a:endParaRPr lang="en-US" altLang="en-US" sz="2000">
              <a:latin typeface="Gill Sans MT" panose="020B0502020104020203" pitchFamily="34" charset="0"/>
            </a:endParaRPr>
          </a:p>
          <a:p>
            <a:pPr eaLnBrk="1" hangingPunct="1">
              <a:buFont typeface="Wingdings" panose="05000000000000000000" pitchFamily="2" charset="2"/>
              <a:buChar char="Ø"/>
            </a:pPr>
            <a:r>
              <a:rPr lang="en-US" altLang="en-US" sz="2000">
                <a:latin typeface="Gill Sans MT" panose="020B0502020104020203" pitchFamily="34" charset="0"/>
              </a:rPr>
              <a:t> The software will have configurability for the following :</a:t>
            </a:r>
          </a:p>
          <a:p>
            <a:pPr eaLnBrk="1" hangingPunct="1"/>
            <a:r>
              <a:rPr lang="en-US" altLang="en-US" sz="2000">
                <a:latin typeface="Gill Sans MT" panose="020B0502020104020203" pitchFamily="34" charset="0"/>
              </a:rPr>
              <a:t>                          </a:t>
            </a:r>
          </a:p>
          <a:p>
            <a:pPr eaLnBrk="1" hangingPunct="1">
              <a:buFont typeface="Gill Sans MT" panose="020B0502020104020203" pitchFamily="34" charset="0"/>
              <a:buAutoNum type="arabicPeriod"/>
            </a:pPr>
            <a:r>
              <a:rPr lang="en-US" altLang="en-US" sz="2000">
                <a:latin typeface="Gill Sans MT" panose="020B0502020104020203" pitchFamily="34" charset="0"/>
              </a:rPr>
              <a:t>User interface.</a:t>
            </a:r>
          </a:p>
          <a:p>
            <a:pPr eaLnBrk="1" hangingPunct="1">
              <a:buFont typeface="Gill Sans MT" panose="020B0502020104020203" pitchFamily="34" charset="0"/>
              <a:buAutoNum type="arabicPeriod"/>
            </a:pPr>
            <a:r>
              <a:rPr lang="en-US" altLang="en-US" sz="2000">
                <a:latin typeface="Gill Sans MT" panose="020B0502020104020203" pitchFamily="34" charset="0"/>
              </a:rPr>
              <a:t>Workflow.</a:t>
            </a:r>
          </a:p>
          <a:p>
            <a:pPr eaLnBrk="1" hangingPunct="1">
              <a:buFont typeface="Gill Sans MT" panose="020B0502020104020203" pitchFamily="34" charset="0"/>
              <a:buAutoNum type="arabicPeriod"/>
            </a:pPr>
            <a:r>
              <a:rPr lang="en-US" altLang="en-US" sz="2000">
                <a:latin typeface="Gill Sans MT" panose="020B0502020104020203" pitchFamily="34" charset="0"/>
              </a:rPr>
              <a:t>Data.</a:t>
            </a:r>
          </a:p>
          <a:p>
            <a:pPr eaLnBrk="1" hangingPunct="1">
              <a:buFont typeface="Gill Sans MT" panose="020B0502020104020203" pitchFamily="34" charset="0"/>
              <a:buAutoNum type="arabicPeriod"/>
            </a:pPr>
            <a:r>
              <a:rPr lang="en-US" altLang="en-US" sz="2000">
                <a:latin typeface="Gill Sans MT" panose="020B0502020104020203" pitchFamily="34" charset="0"/>
              </a:rPr>
              <a:t>Access control. </a:t>
            </a:r>
          </a:p>
          <a:p>
            <a:pPr algn="ctr" eaLnBrk="1" hangingPunct="1"/>
            <a:endParaRPr lang="en-US" altLang="en-US" sz="2000">
              <a:latin typeface="Gill Sans MT" panose="020B0502020104020203"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53" name="Group 29">
            <a:extLst>
              <a:ext uri="{FF2B5EF4-FFF2-40B4-BE49-F238E27FC236}">
                <a16:creationId xmlns:a16="http://schemas.microsoft.com/office/drawing/2014/main" id="{7D7D896F-DA48-48A0-A383-04DE1F130E1B}"/>
              </a:ext>
            </a:extLst>
          </p:cNvPr>
          <p:cNvGraphicFramePr>
            <a:graphicFrameLocks noGrp="1"/>
          </p:cNvGraphicFramePr>
          <p:nvPr/>
        </p:nvGraphicFramePr>
        <p:xfrm>
          <a:off x="1033463" y="906463"/>
          <a:ext cx="7805737" cy="5875503"/>
        </p:xfrm>
        <a:graphic>
          <a:graphicData uri="http://schemas.openxmlformats.org/drawingml/2006/table">
            <a:tbl>
              <a:tblPr/>
              <a:tblGrid>
                <a:gridCol w="2601912">
                  <a:extLst>
                    <a:ext uri="{9D8B030D-6E8A-4147-A177-3AD203B41FA5}">
                      <a16:colId xmlns:a16="http://schemas.microsoft.com/office/drawing/2014/main" val="20000"/>
                    </a:ext>
                  </a:extLst>
                </a:gridCol>
                <a:gridCol w="2601913">
                  <a:extLst>
                    <a:ext uri="{9D8B030D-6E8A-4147-A177-3AD203B41FA5}">
                      <a16:colId xmlns:a16="http://schemas.microsoft.com/office/drawing/2014/main" val="20001"/>
                    </a:ext>
                  </a:extLst>
                </a:gridCol>
                <a:gridCol w="2601912">
                  <a:extLst>
                    <a:ext uri="{9D8B030D-6E8A-4147-A177-3AD203B41FA5}">
                      <a16:colId xmlns:a16="http://schemas.microsoft.com/office/drawing/2014/main" val="20002"/>
                    </a:ext>
                  </a:extLst>
                </a:gridCol>
              </a:tblGrid>
              <a:tr h="55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Gill Sans MT" pitchFamily="34" charset="0"/>
                          <a:cs typeface="Arial" charset="0"/>
                        </a:rPr>
                        <a:t>User requirements / Use cases</a:t>
                      </a:r>
                      <a:endParaRPr kumimoji="0" lang="en-US" sz="1300" b="0" i="0" u="none" strike="noStrike" cap="none" normalizeH="0" baseline="0">
                        <a:ln>
                          <a:noFill/>
                        </a:ln>
                        <a:solidFill>
                          <a:schemeClr val="tx1"/>
                        </a:solidFill>
                        <a:effectLst/>
                        <a:latin typeface="Gill Sans MT" pitchFamily="34" charset="0"/>
                        <a:cs typeface="Arial"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Gill Sans MT" pitchFamily="34" charset="0"/>
                          <a:cs typeface="Arial" charset="0"/>
                        </a:rPr>
                        <a:t>Type of environment in cloud</a:t>
                      </a:r>
                      <a:endParaRPr kumimoji="0" lang="en-US" sz="1300" b="0" i="0" u="none" strike="noStrike" cap="none" normalizeH="0" baseline="0">
                        <a:ln>
                          <a:noFill/>
                        </a:ln>
                        <a:solidFill>
                          <a:schemeClr val="tx1"/>
                        </a:solidFill>
                        <a:effectLst/>
                        <a:latin typeface="Gill Sans MT" pitchFamily="34" charset="0"/>
                        <a:cs typeface="Arial"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a:ln>
                            <a:noFill/>
                          </a:ln>
                          <a:solidFill>
                            <a:schemeClr val="tx1"/>
                          </a:solidFill>
                          <a:effectLst/>
                          <a:latin typeface="Gill Sans MT" pitchFamily="34" charset="0"/>
                          <a:cs typeface="Arial" charset="0"/>
                        </a:rPr>
                        <a:t>Impact </a:t>
                      </a:r>
                      <a:endParaRPr kumimoji="0" lang="en-US" sz="1300" b="0" i="0" u="none" strike="noStrike" cap="none" normalizeH="0" baseline="0">
                        <a:ln>
                          <a:noFill/>
                        </a:ln>
                        <a:solidFill>
                          <a:schemeClr val="tx1"/>
                        </a:solidFill>
                        <a:effectLst/>
                        <a:latin typeface="Gill Sans MT" pitchFamily="34" charset="0"/>
                        <a:cs typeface="Arial"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78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Payroll processing</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IaaS (VM)</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Cloud storage and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SaaS</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1. Processing time will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2. Hardware requirements will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3. Number of users can be increased with scalability.</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4. Maintenance cost will be reduced.</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8196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Project Management</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PaaS and Cloud storage</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1. Processing time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2. Project execution time and cost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3. Efficient way of utilization of skill sets and manpower can be attained.</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78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e-Governance &amp; Office automation</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IaaS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Cloud storage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SaaS</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1. Hardware cost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2. CPU processing time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3. Accountability can be maintained.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4. Maintainance cost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5. Reduces energy consumption.</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2800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e-Learning</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Cloud storage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IaaS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PaaS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SaaS</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1. Hardware cost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2. CPU processing time can be reduced.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3. Accountability can be maintained.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Gill Sans MT" pitchFamily="34" charset="0"/>
                          <a:cs typeface="Arial" charset="0"/>
                        </a:rPr>
                        <a:t>4. Maintainance cost can be reduced.</a:t>
                      </a: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 name="Title 1">
            <a:extLst>
              <a:ext uri="{FF2B5EF4-FFF2-40B4-BE49-F238E27FC236}">
                <a16:creationId xmlns:a16="http://schemas.microsoft.com/office/drawing/2014/main" id="{A9427E6B-BFE5-426B-8D2B-09CEB68782C4}"/>
              </a:ext>
            </a:extLst>
          </p:cNvPr>
          <p:cNvSpPr>
            <a:spLocks noGrp="1"/>
          </p:cNvSpPr>
          <p:nvPr>
            <p:ph type="title" idx="4294967295"/>
          </p:nvPr>
        </p:nvSpPr>
        <p:spPr>
          <a:xfrm>
            <a:off x="990600" y="228600"/>
            <a:ext cx="7497763" cy="609600"/>
          </a:xfrm>
        </p:spPr>
        <p:txBody>
          <a:bodyPr vert="horz" wrap="square" lIns="91440" tIns="45720" rIns="91440" bIns="45720" numCol="1" anchorCtr="0" compatLnSpc="1">
            <a:prstTxWarp prst="textNoShape">
              <a:avLst/>
            </a:prstTxWarp>
            <a:normAutofit fontScale="90000"/>
          </a:bodyPr>
          <a:lstStyle/>
          <a:p>
            <a:pPr algn="ctr" eaLnBrk="1" hangingPunct="1">
              <a:defRPr/>
            </a:pPr>
            <a:r>
              <a:rPr lang="en-US" sz="3900">
                <a:effectLst>
                  <a:outerShdw blurRad="38100" dist="38100" dir="2700000" algn="tl">
                    <a:srgbClr val="C0C0C0"/>
                  </a:outerShdw>
                </a:effectLst>
              </a:rPr>
              <a:t> SaaS Applications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E743543-F100-4FE4-9A0A-4CEE642FC3C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0" compatLnSpc="1">
            <a:prstTxWarp prst="textNoShape">
              <a:avLst/>
            </a:prstTxWarp>
          </a:bodyPr>
          <a:lstStyle/>
          <a:p>
            <a:pPr algn="ctr"/>
            <a:r>
              <a:rPr lang="en-US" altLang="en-US">
                <a:effectLst/>
              </a:rPr>
              <a:t>SOA and Cloud Computing</a:t>
            </a:r>
          </a:p>
        </p:txBody>
      </p:sp>
      <p:sp>
        <p:nvSpPr>
          <p:cNvPr id="46083" name="Rectangle 3">
            <a:extLst>
              <a:ext uri="{FF2B5EF4-FFF2-40B4-BE49-F238E27FC236}">
                <a16:creationId xmlns:a16="http://schemas.microsoft.com/office/drawing/2014/main" id="{4583E084-43B8-415A-9D7B-C1874F790BAA}"/>
              </a:ext>
            </a:extLst>
          </p:cNvPr>
          <p:cNvSpPr>
            <a:spLocks noGrp="1"/>
          </p:cNvSpPr>
          <p:nvPr>
            <p:ph type="body" idx="1"/>
          </p:nvPr>
        </p:nvSpPr>
        <p:spPr/>
        <p:txBody>
          <a:bodyPr/>
          <a:lstStyle/>
          <a:p>
            <a:pPr>
              <a:buFont typeface="Wingdings 2" panose="05020102010507070707" pitchFamily="18" charset="2"/>
              <a:buNone/>
            </a:pPr>
            <a:r>
              <a:rPr lang="en-US" altLang="en-US" sz="2400"/>
              <a:t>   In cloud environment we adopt the bundling of resources into layers of </a:t>
            </a:r>
          </a:p>
          <a:p>
            <a:pPr>
              <a:buFont typeface="Wingdings 2" panose="05020102010507070707" pitchFamily="18" charset="2"/>
              <a:buNone/>
            </a:pPr>
            <a:r>
              <a:rPr lang="en-US" altLang="en-US" sz="2400"/>
              <a:t>                          Saas</a:t>
            </a:r>
          </a:p>
          <a:p>
            <a:pPr>
              <a:buFont typeface="Wingdings 2" panose="05020102010507070707" pitchFamily="18" charset="2"/>
              <a:buNone/>
            </a:pPr>
            <a:r>
              <a:rPr lang="en-US" altLang="en-US" sz="2400"/>
              <a:t>                          Paas</a:t>
            </a:r>
          </a:p>
          <a:p>
            <a:pPr>
              <a:buFont typeface="Wingdings 2" panose="05020102010507070707" pitchFamily="18" charset="2"/>
              <a:buNone/>
            </a:pPr>
            <a:r>
              <a:rPr lang="en-US" altLang="en-US" sz="2400"/>
              <a:t>                          Iaas</a:t>
            </a:r>
          </a:p>
          <a:p>
            <a:pPr>
              <a:buFont typeface="Wingdings 2" panose="05020102010507070707" pitchFamily="18" charset="2"/>
              <a:buNone/>
            </a:pPr>
            <a:r>
              <a:rPr lang="en-US" altLang="en-US" sz="2400"/>
              <a:t>   And further add a layer for business process management with the concept of service oriented architecture(SOA</a:t>
            </a:r>
            <a:r>
              <a:rPr lang="en-US" altLang="en-US"/>
              <a:t>).</a:t>
            </a:r>
          </a:p>
          <a:p>
            <a:pPr>
              <a:buFont typeface="Wingdings 2" panose="05020102010507070707" pitchFamily="18" charset="2"/>
              <a:buNone/>
            </a:pPr>
            <a:r>
              <a:rPr lang="en-US" altLang="en-US"/>
              <a:t>  </a:t>
            </a:r>
            <a:r>
              <a:rPr lang="en-US" altLang="en-US" sz="2400"/>
              <a:t>SOA is a base for further building of cloud environment for composite application with work flow concepts.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WordArt 6" descr="Paper bag">
            <a:extLst>
              <a:ext uri="{FF2B5EF4-FFF2-40B4-BE49-F238E27FC236}">
                <a16:creationId xmlns:a16="http://schemas.microsoft.com/office/drawing/2014/main" id="{03C05180-561E-4B88-B13B-1758B8F98375}"/>
              </a:ext>
            </a:extLst>
          </p:cNvPr>
          <p:cNvSpPr>
            <a:spLocks noChangeArrowheads="1" noChangeShapeType="1" noTextEdit="1"/>
          </p:cNvSpPr>
          <p:nvPr/>
        </p:nvSpPr>
        <p:spPr bwMode="auto">
          <a:xfrm>
            <a:off x="1905000" y="2514600"/>
            <a:ext cx="5943600" cy="1524000"/>
          </a:xfrm>
          <a:prstGeom prst="rect">
            <a:avLst/>
          </a:prstGeom>
        </p:spPr>
        <p:txBody>
          <a:bodyPr wrap="none" fromWordArt="1">
            <a:prstTxWarp prst="textPlain">
              <a:avLst>
                <a:gd name="adj" fmla="val 50000"/>
              </a:avLst>
            </a:prstTxWarp>
          </a:bodyPr>
          <a:lstStyle/>
          <a:p>
            <a:pPr algn="ctr"/>
            <a:r>
              <a:rPr lang="en-IN" sz="3600" b="1" kern="10">
                <a:ln w="9525">
                  <a:solidFill>
                    <a:srgbClr val="0080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20640</TotalTime>
  <Words>3415</Words>
  <Application>Microsoft Office PowerPoint</Application>
  <PresentationFormat>On-screen Show (4:3)</PresentationFormat>
  <Paragraphs>558</Paragraphs>
  <Slides>66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Cambria</vt:lpstr>
      <vt:lpstr>Gill Sans MT</vt:lpstr>
      <vt:lpstr>Helvetica</vt:lpstr>
      <vt:lpstr>Times New Roman</vt:lpstr>
      <vt:lpstr>Wingdings</vt:lpstr>
      <vt:lpstr>Wingdings 2</vt:lpstr>
      <vt:lpstr>Sky</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Architectural Layers of Cloud Computing</vt:lpstr>
      <vt:lpstr>PowerPoint Presentation</vt:lpstr>
      <vt:lpstr>Framework of cloud computing</vt:lpstr>
      <vt:lpstr>Virtual infrastructure management and Cloud Computing</vt:lpstr>
      <vt:lpstr>PowerPoint Presentation</vt:lpstr>
      <vt:lpstr>View of Cloud Deployment</vt:lpstr>
      <vt:lpstr>Software as a Service</vt:lpstr>
      <vt:lpstr>Software as a Service</vt:lpstr>
      <vt:lpstr>MULTI-TENANCY</vt:lpstr>
      <vt:lpstr>PowerPoint Presentation</vt:lpstr>
      <vt:lpstr>Multi-tenants Deployment Modes for Application Server </vt:lpstr>
      <vt:lpstr>Multi-tenants Deployment Modes in Data Centers</vt:lpstr>
      <vt:lpstr>Conceptual framework of Software as a Service</vt:lpstr>
      <vt:lpstr>Migrating to Cloud Environment</vt:lpstr>
      <vt:lpstr>Payroll Processing in Cloud Computing</vt:lpstr>
      <vt:lpstr>Payroll Software Installed at more than 300 locations</vt:lpstr>
      <vt:lpstr>Drawbacks</vt:lpstr>
      <vt:lpstr>PowerPoint Presentation</vt:lpstr>
      <vt:lpstr>IN CLOUD</vt:lpstr>
      <vt:lpstr>Architectural Overview for Multi-tenancy</vt:lpstr>
      <vt:lpstr>Provisioning for new tenants</vt:lpstr>
      <vt:lpstr>Background of the Application</vt:lpstr>
      <vt:lpstr>PowerPoint Presentation</vt:lpstr>
      <vt:lpstr> SaaS Applications</vt:lpstr>
      <vt:lpstr>SOA and Cloud Computing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hp</cp:lastModifiedBy>
  <cp:revision>1668</cp:revision>
  <dcterms:created xsi:type="dcterms:W3CDTF">2006-08-16T00:00:00Z</dcterms:created>
  <dcterms:modified xsi:type="dcterms:W3CDTF">2022-03-11T06:02:27Z</dcterms:modified>
</cp:coreProperties>
</file>